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heme/themeOverride1.xml" ContentType="application/vnd.openxmlformats-officedocument.themeOverr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68" r:id="rId2"/>
    <p:sldId id="256" r:id="rId3"/>
    <p:sldId id="340" r:id="rId4"/>
    <p:sldId id="341" r:id="rId5"/>
    <p:sldId id="352" r:id="rId6"/>
    <p:sldId id="343" r:id="rId7"/>
    <p:sldId id="350" r:id="rId8"/>
    <p:sldId id="351" r:id="rId9"/>
    <p:sldId id="349" r:id="rId10"/>
    <p:sldId id="353" r:id="rId11"/>
    <p:sldId id="354" r:id="rId12"/>
    <p:sldId id="355" r:id="rId13"/>
    <p:sldId id="356" r:id="rId14"/>
    <p:sldId id="357" r:id="rId15"/>
    <p:sldId id="358" r:id="rId16"/>
    <p:sldId id="359" r:id="rId17"/>
    <p:sldId id="360" r:id="rId18"/>
    <p:sldId id="361" r:id="rId19"/>
    <p:sldId id="362" r:id="rId20"/>
    <p:sldId id="363" r:id="rId21"/>
    <p:sldId id="364" r:id="rId22"/>
    <p:sldId id="365" r:id="rId23"/>
    <p:sldId id="326" r:id="rId24"/>
    <p:sldId id="367" r:id="rId25"/>
    <p:sldId id="366" r:id="rId26"/>
    <p:sldId id="368" r:id="rId27"/>
    <p:sldId id="369" r:id="rId28"/>
    <p:sldId id="371" r:id="rId29"/>
    <p:sldId id="370" r:id="rId30"/>
    <p:sldId id="267"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4B46"/>
    <a:srgbClr val="9B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672" y="114"/>
      </p:cViewPr>
      <p:guideLst>
        <p:guide orient="horz" pos="2251"/>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5D575-1484-4954-A584-C4A08440CA4B}" type="datetimeFigureOut">
              <a:rPr lang="zh-CN" altLang="en-US" smtClean="0"/>
              <a:t>2020/10/15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B1776-A33D-4E21-859F-E17EC6F07C70}" type="slidenum">
              <a:rPr lang="zh-CN" altLang="en-US" smtClean="0"/>
              <a:t>‹#›</a:t>
            </a:fld>
            <a:endParaRPr lang="zh-CN" altLang="en-US"/>
          </a:p>
        </p:txBody>
      </p:sp>
    </p:spTree>
    <p:extLst>
      <p:ext uri="{BB962C8B-B14F-4D97-AF65-F5344CB8AC3E}">
        <p14:creationId xmlns:p14="http://schemas.microsoft.com/office/powerpoint/2010/main" val="1885833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3</a:t>
            </a:fld>
            <a:endParaRPr lang="zh-CN" altLang="en-US"/>
          </a:p>
        </p:txBody>
      </p:sp>
    </p:spTree>
    <p:extLst>
      <p:ext uri="{BB962C8B-B14F-4D97-AF65-F5344CB8AC3E}">
        <p14:creationId xmlns:p14="http://schemas.microsoft.com/office/powerpoint/2010/main" val="1362753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10</a:t>
            </a:fld>
            <a:endParaRPr lang="zh-CN" altLang="en-US"/>
          </a:p>
        </p:txBody>
      </p:sp>
    </p:spTree>
    <p:extLst>
      <p:ext uri="{BB962C8B-B14F-4D97-AF65-F5344CB8AC3E}">
        <p14:creationId xmlns:p14="http://schemas.microsoft.com/office/powerpoint/2010/main" val="2642275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22</a:t>
            </a:fld>
            <a:endParaRPr lang="zh-CN" altLang="en-US"/>
          </a:p>
        </p:txBody>
      </p:sp>
    </p:spTree>
    <p:extLst>
      <p:ext uri="{BB962C8B-B14F-4D97-AF65-F5344CB8AC3E}">
        <p14:creationId xmlns:p14="http://schemas.microsoft.com/office/powerpoint/2010/main" val="954207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2020/10/15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B3D29-DDED-407C-A77F-B1EC1D497D60}" type="datetimeFigureOut">
              <a:rPr lang="zh-CN" altLang="en-US" smtClean="0"/>
              <a:t>2020/10/15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3EC3C-2354-4223-9C66-21C2EF297D2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jp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淘宝店chenying0907出品 9"/>
          <p:cNvSpPr>
            <a:spLocks noChangeArrowheads="1"/>
          </p:cNvSpPr>
          <p:nvPr/>
        </p:nvSpPr>
        <p:spPr bwMode="auto">
          <a:xfrm>
            <a:off x="1524000" y="2052053"/>
            <a:ext cx="9144000"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a:t>
            </a:r>
            <a:r>
              <a:rPr lang="zh-CN" altLang="en-US" sz="6000" b="1"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平系列重要讲话摘录</a:t>
            </a:r>
            <a:endParaRPr lang="zh-CN" altLang="en-US" sz="6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淘宝店chenying0907出品 10"/>
          <p:cNvSpPr>
            <a:spLocks noChangeArrowheads="1"/>
          </p:cNvSpPr>
          <p:nvPr/>
        </p:nvSpPr>
        <p:spPr bwMode="auto">
          <a:xfrm>
            <a:off x="3819853" y="3921107"/>
            <a:ext cx="4552294" cy="623248"/>
          </a:xfrm>
          <a:prstGeom prst="rect">
            <a:avLst/>
          </a:prstGeom>
          <a:noFill/>
          <a:ln w="9525">
            <a:solidFill>
              <a:schemeClr val="bg1">
                <a:lumMod val="85000"/>
              </a:schemeClr>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2020</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10</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15</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36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706172"/>
            <a:ext cx="10974374" cy="2022545"/>
          </a:xfrm>
        </p:spPr>
        <p:txBody>
          <a:bodyPr>
            <a:normAutofit/>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在</a:t>
            </a:r>
            <a:r>
              <a:rPr lang="zh-CN" altLang="en-US" sz="2000" b="1" dirty="0">
                <a:latin typeface="微软雅黑" panose="020B0503020204020204" pitchFamily="34" charset="-122"/>
                <a:ea typeface="微软雅黑" panose="020B0503020204020204" pitchFamily="34" charset="-122"/>
              </a:rPr>
              <a:t>全党开展以深入学习贯彻习近平新时代中国特色社会主义思想为主要内容的“不忘初心、牢记使命”主题教育，实现了理论学习有收获、思想政治受洗礼、干事创业敢担当、为民服务解难题、清正廉洁作表率的目标任务。</a:t>
            </a:r>
          </a:p>
        </p:txBody>
      </p:sp>
      <p:cxnSp>
        <p:nvCxnSpPr>
          <p:cNvPr id="5" name="直接连接符 4"/>
          <p:cNvCxnSpPr/>
          <p:nvPr>
            <p:custDataLst>
              <p:tags r:id="rId1"/>
            </p:custDataLst>
          </p:nvPr>
        </p:nvCxnSpPr>
        <p:spPr>
          <a:xfrm>
            <a:off x="610829" y="3042137"/>
            <a:ext cx="535540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5" y="1549617"/>
            <a:ext cx="5449934"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关于巩固深化“不忘初心、牢记使命”主题教育成果的意见</a:t>
            </a:r>
          </a:p>
        </p:txBody>
      </p:sp>
      <p:sp>
        <p:nvSpPr>
          <p:cNvPr id="7" name="Title 6"/>
          <p:cNvSpPr txBox="1"/>
          <p:nvPr>
            <p:custDataLst>
              <p:tags r:id="rId3"/>
            </p:custDataLst>
          </p:nvPr>
        </p:nvSpPr>
        <p:spPr>
          <a:xfrm>
            <a:off x="609554" y="3053914"/>
            <a:ext cx="5555856"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近日，中共中央办公厅印发了</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关于巩固深化不忘初心、牢记使命”主题教育成果的意见</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，并发出通知，要求各地区各部门结合实际认真贯彻落实。</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3227" y="1361071"/>
            <a:ext cx="4805535" cy="2731096"/>
          </a:xfrm>
          <a:prstGeom prst="rect">
            <a:avLst/>
          </a:prstGeom>
        </p:spPr>
      </p:pic>
    </p:spTree>
    <p:extLst>
      <p:ext uri="{BB962C8B-B14F-4D97-AF65-F5344CB8AC3E}">
        <p14:creationId xmlns:p14="http://schemas.microsoft.com/office/powerpoint/2010/main" val="1185923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9439725" cy="590390"/>
            <a:chOff x="4527446" y="951570"/>
            <a:chExt cx="6013259" cy="376088"/>
          </a:xfrm>
        </p:grpSpPr>
        <p:sp>
          <p:nvSpPr>
            <p:cNvPr id="6" name="矩形 3"/>
            <p:cNvSpPr>
              <a:spLocks noChangeArrowheads="1"/>
            </p:cNvSpPr>
            <p:nvPr/>
          </p:nvSpPr>
          <p:spPr bwMode="auto">
            <a:xfrm>
              <a:off x="4527446" y="951570"/>
              <a:ext cx="601325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（一）坚持</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用习近平新时代中国特色社会主义思想武装全党</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11" name="组合 10"/>
          <p:cNvGrpSpPr/>
          <p:nvPr/>
        </p:nvGrpSpPr>
        <p:grpSpPr>
          <a:xfrm>
            <a:off x="932780" y="2025681"/>
            <a:ext cx="10253416" cy="4156038"/>
            <a:chOff x="1082625" y="1582064"/>
            <a:chExt cx="10253416" cy="4156038"/>
          </a:xfrm>
        </p:grpSpPr>
        <p:grpSp>
          <p:nvGrpSpPr>
            <p:cNvPr id="12" name="组合 11"/>
            <p:cNvGrpSpPr/>
            <p:nvPr/>
          </p:nvGrpSpPr>
          <p:grpSpPr>
            <a:xfrm>
              <a:off x="1082625" y="1582064"/>
              <a:ext cx="10253416" cy="732790"/>
              <a:chOff x="1142070" y="2700763"/>
              <a:chExt cx="10253416" cy="732790"/>
            </a:xfrm>
          </p:grpSpPr>
          <p:sp>
            <p:nvSpPr>
              <p:cNvPr id="33" name="矩形 32"/>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习近平新时代中国特色社会主义思想是中国共产党的</a:t>
                </a:r>
                <a:r>
                  <a:rPr lang="zh-CN" altLang="en-US" sz="2000" b="1" dirty="0">
                    <a:solidFill>
                      <a:srgbClr val="FF0000"/>
                    </a:solidFill>
                    <a:latin typeface="微软雅黑" panose="020B0503020204020204" pitchFamily="34" charset="-122"/>
                    <a:ea typeface="微软雅黑" panose="020B0503020204020204" pitchFamily="34" charset="-122"/>
                  </a:rPr>
                  <a:t>思想旗帜</a:t>
                </a:r>
                <a:r>
                  <a:rPr lang="zh-CN" altLang="en-US" sz="2000" dirty="0" smtClean="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34" name="矩形 33"/>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35"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a:ln>
                      <a:noFill/>
                    </a:ln>
                    <a:solidFill>
                      <a:schemeClr val="bg1"/>
                    </a:solidFill>
                    <a:latin typeface="Impact" panose="020B0806030902050204" pitchFamily="34" charset="0"/>
                  </a:rPr>
                  <a:t>01</a:t>
                </a:r>
              </a:p>
            </p:txBody>
          </p:sp>
        </p:grpSp>
        <p:grpSp>
          <p:nvGrpSpPr>
            <p:cNvPr id="13" name="组合 12"/>
            <p:cNvGrpSpPr/>
            <p:nvPr/>
          </p:nvGrpSpPr>
          <p:grpSpPr>
            <a:xfrm>
              <a:off x="1082625" y="2437876"/>
              <a:ext cx="10253416" cy="732790"/>
              <a:chOff x="1142070" y="2700763"/>
              <a:chExt cx="10253416" cy="732790"/>
            </a:xfrm>
          </p:grpSpPr>
          <p:sp>
            <p:nvSpPr>
              <p:cNvPr id="30" name="矩形 29"/>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坚持读原著、学原文、悟原理，继续在</a:t>
                </a:r>
                <a:r>
                  <a:rPr lang="zh-CN" altLang="en-US" sz="2000" b="1" dirty="0">
                    <a:solidFill>
                      <a:srgbClr val="FF0000"/>
                    </a:solidFill>
                    <a:latin typeface="微软雅黑" panose="020B0503020204020204" pitchFamily="34" charset="-122"/>
                    <a:ea typeface="微软雅黑" panose="020B0503020204020204" pitchFamily="34" charset="-122"/>
                  </a:rPr>
                  <a:t>学</a:t>
                </a:r>
                <a:r>
                  <a:rPr lang="zh-CN" altLang="en-US" sz="2000" b="1" dirty="0">
                    <a:solidFill>
                      <a:srgbClr val="FF0000"/>
                    </a:solidFill>
                    <a:latin typeface="微软雅黑" panose="020B0503020204020204" pitchFamily="34" charset="-122"/>
                    <a:ea typeface="微软雅黑" panose="020B0503020204020204" pitchFamily="34" charset="-122"/>
                  </a:rPr>
                  <a:t>懂弄通做实</a:t>
                </a:r>
                <a:r>
                  <a:rPr lang="zh-CN" altLang="en-US" sz="2000" dirty="0">
                    <a:solidFill>
                      <a:srgbClr val="663300"/>
                    </a:solidFill>
                    <a:latin typeface="微软雅黑" panose="020B0503020204020204" pitchFamily="34" charset="-122"/>
                    <a:ea typeface="微软雅黑" panose="020B0503020204020204" pitchFamily="34" charset="-122"/>
                  </a:rPr>
                  <a:t>上</a:t>
                </a:r>
                <a:r>
                  <a:rPr lang="zh-CN" altLang="en-US" sz="2000" dirty="0" smtClean="0">
                    <a:solidFill>
                      <a:srgbClr val="663300"/>
                    </a:solidFill>
                    <a:latin typeface="微软雅黑" panose="020B0503020204020204" pitchFamily="34" charset="-122"/>
                    <a:ea typeface="微软雅黑" panose="020B0503020204020204" pitchFamily="34" charset="-122"/>
                  </a:rPr>
                  <a:t>下功夫</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31" name="矩形 30"/>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32"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02</a:t>
                </a:r>
                <a:endParaRPr lang="en-US" altLang="zh-CN" sz="2600" dirty="0">
                  <a:ln>
                    <a:noFill/>
                  </a:ln>
                  <a:solidFill>
                    <a:schemeClr val="bg1"/>
                  </a:solidFill>
                  <a:latin typeface="Impact" panose="020B0806030902050204" pitchFamily="34" charset="0"/>
                </a:endParaRPr>
              </a:p>
            </p:txBody>
          </p:sp>
        </p:grpSp>
        <p:grpSp>
          <p:nvGrpSpPr>
            <p:cNvPr id="14" name="组合 13"/>
            <p:cNvGrpSpPr/>
            <p:nvPr/>
          </p:nvGrpSpPr>
          <p:grpSpPr>
            <a:xfrm>
              <a:off x="1082625" y="3293688"/>
              <a:ext cx="10253416" cy="732790"/>
              <a:chOff x="1142070" y="2700763"/>
              <a:chExt cx="10253416" cy="732790"/>
            </a:xfrm>
          </p:grpSpPr>
          <p:sp>
            <p:nvSpPr>
              <p:cNvPr id="27" name="矩形 26"/>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smtClean="0">
                    <a:solidFill>
                      <a:srgbClr val="663300"/>
                    </a:solidFill>
                    <a:latin typeface="微软雅黑" panose="020B0503020204020204" pitchFamily="34" charset="-122"/>
                    <a:ea typeface="微软雅黑" panose="020B0503020204020204" pitchFamily="34" charset="-122"/>
                  </a:rPr>
                  <a:t>县</a:t>
                </a:r>
                <a:r>
                  <a:rPr lang="zh-CN" altLang="en-US" sz="2000" dirty="0">
                    <a:solidFill>
                      <a:srgbClr val="663300"/>
                    </a:solidFill>
                    <a:latin typeface="微软雅黑" panose="020B0503020204020204" pitchFamily="34" charset="-122"/>
                    <a:ea typeface="微软雅黑" panose="020B0503020204020204" pitchFamily="34" charset="-122"/>
                  </a:rPr>
                  <a:t>处级以上领导班子要落实党委（党组）</a:t>
                </a:r>
                <a:r>
                  <a:rPr lang="zh-CN" altLang="en-US" sz="2000" b="1" dirty="0">
                    <a:solidFill>
                      <a:srgbClr val="FF0000"/>
                    </a:solidFill>
                    <a:latin typeface="微软雅黑" panose="020B0503020204020204" pitchFamily="34" charset="-122"/>
                    <a:ea typeface="微软雅黑" panose="020B0503020204020204" pitchFamily="34" charset="-122"/>
                  </a:rPr>
                  <a:t>理论学习中心组学习</a:t>
                </a:r>
                <a:r>
                  <a:rPr lang="zh-CN" altLang="en-US" sz="2000" b="1" dirty="0" smtClean="0">
                    <a:solidFill>
                      <a:srgbClr val="FF0000"/>
                    </a:solidFill>
                    <a:latin typeface="微软雅黑" panose="020B0503020204020204" pitchFamily="34" charset="-122"/>
                    <a:ea typeface="微软雅黑" panose="020B0503020204020204" pitchFamily="34" charset="-122"/>
                  </a:rPr>
                  <a:t>制度</a:t>
                </a:r>
                <a:r>
                  <a:rPr lang="zh-CN" altLang="en-US" sz="2000" dirty="0" smtClean="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8" name="矩形 27"/>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9"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03</a:t>
                </a:r>
                <a:endParaRPr lang="en-US" altLang="zh-CN" sz="2600" dirty="0">
                  <a:ln>
                    <a:noFill/>
                  </a:ln>
                  <a:solidFill>
                    <a:schemeClr val="bg1"/>
                  </a:solidFill>
                  <a:latin typeface="Impact" panose="020B0806030902050204" pitchFamily="34" charset="0"/>
                </a:endParaRPr>
              </a:p>
            </p:txBody>
          </p:sp>
        </p:grpSp>
        <p:grpSp>
          <p:nvGrpSpPr>
            <p:cNvPr id="15" name="组合 14"/>
            <p:cNvGrpSpPr/>
            <p:nvPr/>
          </p:nvGrpSpPr>
          <p:grpSpPr>
            <a:xfrm>
              <a:off x="1082625" y="4149500"/>
              <a:ext cx="10253416" cy="732790"/>
              <a:chOff x="1142070" y="2700763"/>
              <a:chExt cx="10253416" cy="732790"/>
            </a:xfrm>
          </p:grpSpPr>
          <p:sp>
            <p:nvSpPr>
              <p:cNvPr id="24" name="矩形 23"/>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党员领导干部要</a:t>
                </a:r>
                <a:r>
                  <a:rPr lang="zh-CN" altLang="en-US" sz="2000" b="1" dirty="0">
                    <a:solidFill>
                      <a:srgbClr val="FF0000"/>
                    </a:solidFill>
                    <a:latin typeface="微软雅黑" panose="020B0503020204020204" pitchFamily="34" charset="-122"/>
                    <a:ea typeface="微软雅黑" panose="020B0503020204020204" pitchFamily="34" charset="-122"/>
                  </a:rPr>
                  <a:t>列出年度重点书目</a:t>
                </a:r>
                <a:r>
                  <a:rPr lang="zh-CN" altLang="en-US" sz="2000" b="1" dirty="0" smtClean="0">
                    <a:solidFill>
                      <a:srgbClr val="FF0000"/>
                    </a:solidFill>
                    <a:latin typeface="微软雅黑" panose="020B0503020204020204" pitchFamily="34" charset="-122"/>
                    <a:ea typeface="微软雅黑" panose="020B0503020204020204" pitchFamily="34" charset="-122"/>
                  </a:rPr>
                  <a:t>学习</a:t>
                </a:r>
                <a:r>
                  <a:rPr lang="zh-CN" altLang="en-US" sz="2000" dirty="0" smtClean="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5" name="矩形 24"/>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6"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04</a:t>
                </a:r>
                <a:endParaRPr lang="en-US" altLang="zh-CN" sz="2600" dirty="0">
                  <a:ln>
                    <a:noFill/>
                  </a:ln>
                  <a:solidFill>
                    <a:schemeClr val="bg1"/>
                  </a:solidFill>
                  <a:latin typeface="Impact" panose="020B0806030902050204" pitchFamily="34" charset="0"/>
                </a:endParaRPr>
              </a:p>
            </p:txBody>
          </p:sp>
        </p:grpSp>
        <p:grpSp>
          <p:nvGrpSpPr>
            <p:cNvPr id="16" name="组合 15"/>
            <p:cNvGrpSpPr/>
            <p:nvPr/>
          </p:nvGrpSpPr>
          <p:grpSpPr>
            <a:xfrm>
              <a:off x="1082625" y="5005312"/>
              <a:ext cx="10253416" cy="732790"/>
              <a:chOff x="1142070" y="2700763"/>
              <a:chExt cx="10253416" cy="732790"/>
            </a:xfrm>
          </p:grpSpPr>
          <p:sp>
            <p:nvSpPr>
              <p:cNvPr id="21" name="矩形 20"/>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党员要</a:t>
                </a:r>
                <a:r>
                  <a:rPr lang="zh-CN" altLang="en-US" sz="2000" b="1" dirty="0">
                    <a:solidFill>
                      <a:srgbClr val="FF0000"/>
                    </a:solidFill>
                    <a:latin typeface="微软雅黑" panose="020B0503020204020204" pitchFamily="34" charset="-122"/>
                    <a:ea typeface="微软雅黑" panose="020B0503020204020204" pitchFamily="34" charset="-122"/>
                  </a:rPr>
                  <a:t>按时参加</a:t>
                </a:r>
                <a:r>
                  <a:rPr lang="zh-CN" altLang="en-US" sz="2000" dirty="0">
                    <a:solidFill>
                      <a:srgbClr val="663300"/>
                    </a:solidFill>
                    <a:latin typeface="微软雅黑" panose="020B0503020204020204" pitchFamily="34" charset="-122"/>
                    <a:ea typeface="微软雅黑" panose="020B0503020204020204" pitchFamily="34" charset="-122"/>
                  </a:rPr>
                  <a:t>党员大会、党小组会和上</a:t>
                </a:r>
                <a:r>
                  <a:rPr lang="zh-CN" altLang="en-US" sz="2000" dirty="0" smtClean="0">
                    <a:solidFill>
                      <a:srgbClr val="663300"/>
                    </a:solidFill>
                    <a:latin typeface="微软雅黑" panose="020B0503020204020204" pitchFamily="34" charset="-122"/>
                    <a:ea typeface="微软雅黑" panose="020B0503020204020204" pitchFamily="34" charset="-122"/>
                  </a:rPr>
                  <a:t>党课。</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2" name="矩形 21"/>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3"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05</a:t>
                </a:r>
                <a:endParaRPr lang="en-US" altLang="zh-CN" sz="2600" dirty="0">
                  <a:ln>
                    <a:noFill/>
                  </a:ln>
                  <a:solidFill>
                    <a:schemeClr val="bg1"/>
                  </a:solidFill>
                  <a:latin typeface="Impact" panose="020B0806030902050204" pitchFamily="34" charset="0"/>
                </a:endParaRPr>
              </a:p>
            </p:txBody>
          </p:sp>
        </p:grpSp>
      </p:grpSp>
    </p:spTree>
    <p:extLst>
      <p:ext uri="{BB962C8B-B14F-4D97-AF65-F5344CB8AC3E}">
        <p14:creationId xmlns:p14="http://schemas.microsoft.com/office/powerpoint/2010/main" val="1903745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8" y="1143908"/>
            <a:ext cx="5848998" cy="590390"/>
            <a:chOff x="4527446" y="951570"/>
            <a:chExt cx="3725907" cy="376088"/>
          </a:xfrm>
        </p:grpSpPr>
        <p:sp>
          <p:nvSpPr>
            <p:cNvPr id="6" name="矩形 3"/>
            <p:cNvSpPr>
              <a:spLocks noChangeArrowheads="1"/>
            </p:cNvSpPr>
            <p:nvPr/>
          </p:nvSpPr>
          <p:spPr bwMode="auto">
            <a:xfrm>
              <a:off x="4527446" y="951570"/>
              <a:ext cx="372590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（二）强化</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理想信念教育和党性教育</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4" name="组合 3"/>
          <p:cNvGrpSpPr/>
          <p:nvPr/>
        </p:nvGrpSpPr>
        <p:grpSpPr>
          <a:xfrm>
            <a:off x="835025" y="2604770"/>
            <a:ext cx="10448290" cy="3275965"/>
            <a:chOff x="835025" y="2604770"/>
            <a:chExt cx="10448290" cy="3275965"/>
          </a:xfrm>
        </p:grpSpPr>
        <p:grpSp>
          <p:nvGrpSpPr>
            <p:cNvPr id="36" name="组合 35"/>
            <p:cNvGrpSpPr/>
            <p:nvPr/>
          </p:nvGrpSpPr>
          <p:grpSpPr>
            <a:xfrm>
              <a:off x="835025" y="2609215"/>
              <a:ext cx="4905375" cy="1248410"/>
              <a:chOff x="1117" y="3794"/>
              <a:chExt cx="7725" cy="1966"/>
            </a:xfrm>
          </p:grpSpPr>
          <p:grpSp>
            <p:nvGrpSpPr>
              <p:cNvPr id="37" name="组合 36"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117" y="3794"/>
                <a:ext cx="7725" cy="1966"/>
                <a:chOff x="709447" y="2409165"/>
                <a:chExt cx="4905497" cy="1248440"/>
              </a:xfrm>
            </p:grpSpPr>
            <p:sp>
              <p:nvSpPr>
                <p:cNvPr id="41" name="Freeform 17"/>
                <p:cNvSpPr/>
                <p:nvPr/>
              </p:nvSpPr>
              <p:spPr bwMode="auto">
                <a:xfrm>
                  <a:off x="709447" y="2409165"/>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2">
                    <a:lumMod val="40000"/>
                    <a:lumOff val="60000"/>
                  </a:schemeClr>
                </a:solidFill>
                <a:ln>
                  <a:noFill/>
                </a:ln>
              </p:spPr>
              <p:txBody>
                <a:bodyPr vert="horz" wrap="square" lIns="91440" tIns="45720" rIns="91440" bIns="45720" numCol="1" anchor="t" anchorCtr="0" compatLnSpc="1"/>
                <a:lstStyle/>
                <a:p>
                  <a:endParaRPr lang="zh-CN" altLang="en-US"/>
                </a:p>
              </p:txBody>
            </p:sp>
            <p:sp>
              <p:nvSpPr>
                <p:cNvPr id="42" name="文本框 41"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2613411"/>
                  <a:ext cx="615874" cy="830997"/>
                </a:xfrm>
                <a:prstGeom prst="rect">
                  <a:avLst/>
                </a:prstGeom>
                <a:noFill/>
              </p:spPr>
              <p:txBody>
                <a:bodyPr wrap="none" rtlCol="0">
                  <a:spAutoFit/>
                </a:bodyPr>
                <a:lstStyle/>
                <a:p>
                  <a:r>
                    <a:rPr lang="en-US" altLang="zh-CN" sz="4800" b="1" dirty="0" smtClean="0">
                      <a:solidFill>
                        <a:schemeClr val="accent2"/>
                      </a:solidFill>
                      <a:latin typeface="Agency FB" panose="020B0503020202020204" pitchFamily="34" charset="0"/>
                      <a:ea typeface="华文宋体" panose="02010600040101010101" pitchFamily="2" charset="-122"/>
                    </a:rPr>
                    <a:t>01</a:t>
                  </a:r>
                  <a:endParaRPr lang="zh-CN" altLang="en-US" sz="4800" b="1" dirty="0">
                    <a:solidFill>
                      <a:schemeClr val="accent2"/>
                    </a:solidFill>
                    <a:latin typeface="Agency FB" panose="020B0503020202020204" pitchFamily="34" charset="0"/>
                    <a:ea typeface="华文宋体" panose="02010600040101010101" pitchFamily="2" charset="-122"/>
                  </a:endParaRPr>
                </a:p>
              </p:txBody>
            </p:sp>
          </p:grpSp>
          <p:grpSp>
            <p:nvGrpSpPr>
              <p:cNvPr id="38" name="组合 37"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68" y="3794"/>
                <a:ext cx="5874" cy="1505"/>
                <a:chOff x="1884825" y="2409165"/>
                <a:chExt cx="3730119" cy="955699"/>
              </a:xfrm>
            </p:grpSpPr>
            <p:sp>
              <p:nvSpPr>
                <p:cNvPr id="39" name="Freeform 13"/>
                <p:cNvSpPr/>
                <p:nvPr/>
              </p:nvSpPr>
              <p:spPr bwMode="auto">
                <a:xfrm>
                  <a:off x="1884825" y="2409165"/>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sz="2800"/>
                </a:p>
              </p:txBody>
            </p:sp>
            <p:sp>
              <p:nvSpPr>
                <p:cNvPr id="40" name="Rectangle 42"/>
                <p:cNvSpPr/>
                <p:nvPr/>
              </p:nvSpPr>
              <p:spPr>
                <a:xfrm flipH="1">
                  <a:off x="2192269" y="2492365"/>
                  <a:ext cx="3422674" cy="589389"/>
                </a:xfrm>
                <a:prstGeom prst="rect">
                  <a:avLst/>
                </a:prstGeom>
                <a:noFill/>
                <a:ln w="12700" cap="flat" cmpd="sng" algn="ctr">
                  <a:noFill/>
                  <a:prstDash val="solid"/>
                </a:ln>
                <a:effectLst/>
              </p:spPr>
              <p:txBody>
                <a:bodyPr lIns="91440" tIns="0" rIns="91440" bIns="0" rtlCol="0" anchor="t"/>
                <a:lstStyle/>
                <a:p>
                  <a:pPr>
                    <a:lnSpc>
                      <a:spcPct val="150000"/>
                    </a:lnSpc>
                  </a:pPr>
                  <a:r>
                    <a:rPr lang="zh-CN" altLang="en-US" b="1" dirty="0">
                      <a:latin typeface="Bebas" pitchFamily="2" charset="0"/>
                      <a:ea typeface="微软雅黑" panose="020B0503020204020204" pitchFamily="34" charset="-122"/>
                      <a:sym typeface="Bebas" pitchFamily="2" charset="0"/>
                    </a:rPr>
                    <a:t>坚持</a:t>
                  </a:r>
                  <a:r>
                    <a:rPr lang="zh-CN" altLang="en-US" b="1" dirty="0">
                      <a:solidFill>
                        <a:srgbClr val="FF0000"/>
                      </a:solidFill>
                      <a:latin typeface="Bebas" pitchFamily="2" charset="0"/>
                      <a:ea typeface="微软雅黑" panose="020B0503020204020204" pitchFamily="34" charset="-122"/>
                      <a:sym typeface="Bebas" pitchFamily="2" charset="0"/>
                    </a:rPr>
                    <a:t>集中培训与日常教育</a:t>
                  </a:r>
                  <a:r>
                    <a:rPr lang="zh-CN" altLang="en-US" b="1" dirty="0">
                      <a:latin typeface="Bebas" pitchFamily="2" charset="0"/>
                      <a:ea typeface="微软雅黑" panose="020B0503020204020204" pitchFamily="34" charset="-122"/>
                      <a:sym typeface="Bebas" pitchFamily="2" charset="0"/>
                    </a:rPr>
                    <a:t>相结合、</a:t>
                  </a:r>
                  <a:r>
                    <a:rPr lang="zh-CN" altLang="en-US" b="1" dirty="0">
                      <a:solidFill>
                        <a:srgbClr val="FF0000"/>
                      </a:solidFill>
                      <a:latin typeface="Bebas" pitchFamily="2" charset="0"/>
                      <a:ea typeface="微软雅黑" panose="020B0503020204020204" pitchFamily="34" charset="-122"/>
                      <a:sym typeface="Bebas" pitchFamily="2" charset="0"/>
                    </a:rPr>
                    <a:t>组织教育与自我提高</a:t>
                  </a:r>
                  <a:r>
                    <a:rPr lang="zh-CN" altLang="en-US" b="1" dirty="0">
                      <a:latin typeface="Bebas" pitchFamily="2" charset="0"/>
                      <a:ea typeface="微软雅黑" panose="020B0503020204020204" pitchFamily="34" charset="-122"/>
                      <a:sym typeface="Bebas" pitchFamily="2" charset="0"/>
                    </a:rPr>
                    <a:t>相结合</a:t>
                  </a:r>
                  <a:endParaRPr lang="zh-CN" altLang="en-US" b="1" dirty="0" smtClean="0">
                    <a:solidFill>
                      <a:schemeClr val="tx1"/>
                    </a:solidFill>
                    <a:latin typeface="Bebas" pitchFamily="2" charset="0"/>
                    <a:ea typeface="微软雅黑" panose="020B0503020204020204" pitchFamily="34" charset="-122"/>
                    <a:sym typeface="Bebas" pitchFamily="2" charset="0"/>
                  </a:endParaRPr>
                </a:p>
              </p:txBody>
            </p:sp>
          </p:grpSp>
        </p:grpSp>
        <p:grpSp>
          <p:nvGrpSpPr>
            <p:cNvPr id="43" name="组合 42"/>
            <p:cNvGrpSpPr/>
            <p:nvPr/>
          </p:nvGrpSpPr>
          <p:grpSpPr>
            <a:xfrm>
              <a:off x="835025" y="4632325"/>
              <a:ext cx="4905375" cy="1248410"/>
              <a:chOff x="1064" y="7122"/>
              <a:chExt cx="7725" cy="1966"/>
            </a:xfrm>
          </p:grpSpPr>
          <p:grpSp>
            <p:nvGrpSpPr>
              <p:cNvPr id="44" name="组合 43"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064" y="7122"/>
                <a:ext cx="7725" cy="1966"/>
                <a:chOff x="709447" y="4548020"/>
                <a:chExt cx="4905497" cy="1248440"/>
              </a:xfrm>
            </p:grpSpPr>
            <p:sp>
              <p:nvSpPr>
                <p:cNvPr id="48" name="Freeform 17"/>
                <p:cNvSpPr/>
                <p:nvPr/>
              </p:nvSpPr>
              <p:spPr bwMode="auto">
                <a:xfrm>
                  <a:off x="709447" y="4548020"/>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4">
                    <a:lumMod val="40000"/>
                    <a:lumOff val="60000"/>
                  </a:schemeClr>
                </a:solidFill>
                <a:ln>
                  <a:noFill/>
                </a:ln>
              </p:spPr>
              <p:txBody>
                <a:bodyPr vert="horz" wrap="square" lIns="91440" tIns="45720" rIns="91440" bIns="45720" numCol="1" anchor="t" anchorCtr="0" compatLnSpc="1"/>
                <a:lstStyle/>
                <a:p>
                  <a:endParaRPr lang="zh-CN" altLang="en-US"/>
                </a:p>
              </p:txBody>
            </p:sp>
            <p:sp>
              <p:nvSpPr>
                <p:cNvPr id="49" name="文本框 48"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4747083"/>
                  <a:ext cx="755335" cy="830997"/>
                </a:xfrm>
                <a:prstGeom prst="rect">
                  <a:avLst/>
                </a:prstGeom>
                <a:noFill/>
              </p:spPr>
              <p:txBody>
                <a:bodyPr wrap="none" rtlCol="0">
                  <a:spAutoFit/>
                </a:bodyPr>
                <a:lstStyle/>
                <a:p>
                  <a:r>
                    <a:rPr lang="en-US" altLang="zh-CN" sz="4800" b="1" dirty="0" smtClean="0">
                      <a:solidFill>
                        <a:schemeClr val="accent4">
                          <a:lumMod val="50000"/>
                        </a:schemeClr>
                      </a:solidFill>
                      <a:latin typeface="Agency FB" panose="020B0503020202020204" pitchFamily="34" charset="0"/>
                      <a:ea typeface="华文宋体" panose="02010600040101010101" pitchFamily="2" charset="-122"/>
                    </a:rPr>
                    <a:t>03</a:t>
                  </a:r>
                  <a:endParaRPr lang="zh-CN" altLang="en-US" sz="4800" b="1" dirty="0">
                    <a:solidFill>
                      <a:schemeClr val="accent4">
                        <a:lumMod val="50000"/>
                      </a:schemeClr>
                    </a:solidFill>
                    <a:latin typeface="Agency FB" panose="020B0503020202020204" pitchFamily="34" charset="0"/>
                    <a:ea typeface="华文宋体" panose="02010600040101010101" pitchFamily="2" charset="-122"/>
                  </a:endParaRPr>
                </a:p>
              </p:txBody>
            </p:sp>
          </p:grpSp>
          <p:grpSp>
            <p:nvGrpSpPr>
              <p:cNvPr id="45" name="组合 44"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15" y="7122"/>
                <a:ext cx="5874" cy="1505"/>
                <a:chOff x="1884825" y="4548020"/>
                <a:chExt cx="3730119" cy="955721"/>
              </a:xfrm>
            </p:grpSpPr>
            <p:sp>
              <p:nvSpPr>
                <p:cNvPr id="46" name="Freeform 13"/>
                <p:cNvSpPr/>
                <p:nvPr/>
              </p:nvSpPr>
              <p:spPr bwMode="auto">
                <a:xfrm>
                  <a:off x="1884825" y="4548020"/>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a:p>
              </p:txBody>
            </p:sp>
            <p:sp>
              <p:nvSpPr>
                <p:cNvPr id="47" name="Rectangle 42"/>
                <p:cNvSpPr/>
                <p:nvPr/>
              </p:nvSpPr>
              <p:spPr>
                <a:xfrm flipH="1">
                  <a:off x="2331729" y="4678201"/>
                  <a:ext cx="3283214" cy="825540"/>
                </a:xfrm>
                <a:prstGeom prst="rect">
                  <a:avLst/>
                </a:prstGeom>
                <a:noFill/>
                <a:ln w="12700" cap="flat" cmpd="sng" algn="ctr">
                  <a:noFill/>
                  <a:prstDash val="solid"/>
                </a:ln>
                <a:effectLst/>
              </p:spPr>
              <p:txBody>
                <a:bodyPr lIns="91440" tIns="0" rIns="91440" bIns="0" rtlCol="0" anchor="t"/>
                <a:lstStyle/>
                <a:p>
                  <a:pPr lvl="0">
                    <a:lnSpc>
                      <a:spcPct val="150000"/>
                    </a:lnSpc>
                  </a:pPr>
                  <a:r>
                    <a:rPr lang="zh-CN" altLang="en-US" sz="1600" b="1" dirty="0">
                      <a:latin typeface="Bebas" pitchFamily="2" charset="0"/>
                      <a:ea typeface="微软雅黑" panose="020B0503020204020204" pitchFamily="34" charset="-122"/>
                      <a:cs typeface="华文黑体" pitchFamily="2" charset="-122"/>
                      <a:sym typeface="Bebas" pitchFamily="2" charset="0"/>
                    </a:rPr>
                    <a:t>党员、干部党性教育和领导干部任职培训，要把</a:t>
                  </a:r>
                  <a:r>
                    <a:rPr lang="zh-CN" altLang="en-US" sz="1600" b="1" dirty="0">
                      <a:solidFill>
                        <a:srgbClr val="FF0000"/>
                      </a:solidFill>
                      <a:latin typeface="Bebas" pitchFamily="2" charset="0"/>
                      <a:ea typeface="微软雅黑" panose="020B0503020204020204" pitchFamily="34" charset="-122"/>
                      <a:cs typeface="华文黑体" pitchFamily="2" charset="-122"/>
                      <a:sym typeface="Bebas" pitchFamily="2" charset="0"/>
                    </a:rPr>
                    <a:t>党章</a:t>
                  </a:r>
                  <a:r>
                    <a:rPr lang="zh-CN" altLang="en-US" sz="1600" b="1" dirty="0">
                      <a:latin typeface="Bebas" pitchFamily="2" charset="0"/>
                      <a:ea typeface="微软雅黑" panose="020B0503020204020204" pitchFamily="34" charset="-122"/>
                      <a:cs typeface="华文黑体" pitchFamily="2" charset="-122"/>
                      <a:sym typeface="Bebas" pitchFamily="2" charset="0"/>
                    </a:rPr>
                    <a:t>作为必学</a:t>
                  </a:r>
                  <a:r>
                    <a:rPr lang="zh-CN" altLang="en-US" sz="1600" b="1" dirty="0" smtClean="0">
                      <a:latin typeface="Bebas" pitchFamily="2" charset="0"/>
                      <a:ea typeface="微软雅黑" panose="020B0503020204020204" pitchFamily="34" charset="-122"/>
                      <a:cs typeface="华文黑体" pitchFamily="2" charset="-122"/>
                      <a:sym typeface="Bebas" pitchFamily="2" charset="0"/>
                    </a:rPr>
                    <a:t>内容</a:t>
                  </a:r>
                  <a:endParaRPr lang="zh-CN" altLang="en-US" sz="1600" b="1" dirty="0" smtClean="0">
                    <a:solidFill>
                      <a:schemeClr val="tx1"/>
                    </a:solidFill>
                    <a:latin typeface="Bebas" pitchFamily="2" charset="0"/>
                    <a:ea typeface="微软雅黑" panose="020B0503020204020204" pitchFamily="34" charset="-122"/>
                    <a:cs typeface="华文黑体" pitchFamily="2" charset="-122"/>
                    <a:sym typeface="Bebas" pitchFamily="2" charset="0"/>
                  </a:endParaRPr>
                </a:p>
              </p:txBody>
            </p:sp>
          </p:grpSp>
        </p:grpSp>
        <p:grpSp>
          <p:nvGrpSpPr>
            <p:cNvPr id="50" name="组合 49"/>
            <p:cNvGrpSpPr/>
            <p:nvPr/>
          </p:nvGrpSpPr>
          <p:grpSpPr>
            <a:xfrm>
              <a:off x="6377940" y="2604770"/>
              <a:ext cx="4905375" cy="1248410"/>
              <a:chOff x="1117" y="3794"/>
              <a:chExt cx="7725" cy="1966"/>
            </a:xfrm>
          </p:grpSpPr>
          <p:grpSp>
            <p:nvGrpSpPr>
              <p:cNvPr id="51" name="组合 50"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117" y="3794"/>
                <a:ext cx="7725" cy="1966"/>
                <a:chOff x="709447" y="2409165"/>
                <a:chExt cx="4905497" cy="1248440"/>
              </a:xfrm>
            </p:grpSpPr>
            <p:sp>
              <p:nvSpPr>
                <p:cNvPr id="55" name="Freeform 17"/>
                <p:cNvSpPr/>
                <p:nvPr/>
              </p:nvSpPr>
              <p:spPr bwMode="auto">
                <a:xfrm>
                  <a:off x="709447" y="2409165"/>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4">
                    <a:lumMod val="40000"/>
                    <a:lumOff val="60000"/>
                  </a:schemeClr>
                </a:solidFill>
                <a:ln>
                  <a:noFill/>
                </a:ln>
              </p:spPr>
              <p:txBody>
                <a:bodyPr vert="horz" wrap="square" lIns="91440" tIns="45720" rIns="91440" bIns="45720" numCol="1" anchor="t" anchorCtr="0" compatLnSpc="1"/>
                <a:lstStyle/>
                <a:p>
                  <a:endParaRPr lang="zh-CN" altLang="en-US"/>
                </a:p>
              </p:txBody>
            </p:sp>
            <p:sp>
              <p:nvSpPr>
                <p:cNvPr id="56" name="文本框 55"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2613411"/>
                  <a:ext cx="735983" cy="829965"/>
                </a:xfrm>
                <a:prstGeom prst="rect">
                  <a:avLst/>
                </a:prstGeom>
                <a:noFill/>
              </p:spPr>
              <p:txBody>
                <a:bodyPr wrap="none" rtlCol="0">
                  <a:spAutoFit/>
                </a:bodyPr>
                <a:lstStyle/>
                <a:p>
                  <a:r>
                    <a:rPr lang="en-US" altLang="zh-CN" sz="4800" b="1" dirty="0" smtClean="0">
                      <a:solidFill>
                        <a:schemeClr val="accent4">
                          <a:lumMod val="50000"/>
                        </a:schemeClr>
                      </a:solidFill>
                      <a:latin typeface="Agency FB" panose="020B0503020202020204" pitchFamily="34" charset="0"/>
                      <a:ea typeface="华文宋体" panose="02010600040101010101" pitchFamily="2" charset="-122"/>
                    </a:rPr>
                    <a:t>02</a:t>
                  </a:r>
                  <a:endParaRPr lang="zh-CN" altLang="en-US" sz="4800" b="1" dirty="0">
                    <a:solidFill>
                      <a:schemeClr val="accent4">
                        <a:lumMod val="50000"/>
                      </a:schemeClr>
                    </a:solidFill>
                    <a:latin typeface="Agency FB" panose="020B0503020202020204" pitchFamily="34" charset="0"/>
                    <a:ea typeface="华文宋体" panose="02010600040101010101" pitchFamily="2" charset="-122"/>
                  </a:endParaRPr>
                </a:p>
              </p:txBody>
            </p:sp>
          </p:grpSp>
          <p:grpSp>
            <p:nvGrpSpPr>
              <p:cNvPr id="52" name="组合 51"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68" y="3794"/>
                <a:ext cx="5874" cy="1505"/>
                <a:chOff x="1884825" y="2409165"/>
                <a:chExt cx="3730119" cy="955699"/>
              </a:xfrm>
            </p:grpSpPr>
            <p:sp>
              <p:nvSpPr>
                <p:cNvPr id="53" name="Freeform 13"/>
                <p:cNvSpPr/>
                <p:nvPr/>
              </p:nvSpPr>
              <p:spPr bwMode="auto">
                <a:xfrm>
                  <a:off x="1884825" y="2409165"/>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a:p>
              </p:txBody>
            </p:sp>
            <p:sp>
              <p:nvSpPr>
                <p:cNvPr id="54" name="Rectangle 42"/>
                <p:cNvSpPr/>
                <p:nvPr/>
              </p:nvSpPr>
              <p:spPr>
                <a:xfrm flipH="1">
                  <a:off x="2378236" y="2496810"/>
                  <a:ext cx="2880914" cy="589389"/>
                </a:xfrm>
                <a:prstGeom prst="rect">
                  <a:avLst/>
                </a:prstGeom>
                <a:noFill/>
                <a:ln w="12700" cap="flat" cmpd="sng" algn="ctr">
                  <a:noFill/>
                  <a:prstDash val="solid"/>
                </a:ln>
                <a:effectLst/>
              </p:spPr>
              <p:txBody>
                <a:bodyPr lIns="91440" tIns="0" rIns="91440" bIns="0" rtlCol="0" anchor="t"/>
                <a:lstStyle/>
                <a:p>
                  <a:pPr>
                    <a:lnSpc>
                      <a:spcPct val="150000"/>
                    </a:lnSpc>
                  </a:pPr>
                  <a:r>
                    <a:rPr lang="zh-CN" altLang="en-US" b="1" dirty="0">
                      <a:latin typeface="Bebas" pitchFamily="2" charset="0"/>
                      <a:ea typeface="微软雅黑" panose="020B0503020204020204" pitchFamily="34" charset="-122"/>
                      <a:sym typeface="Bebas" pitchFamily="2" charset="0"/>
                    </a:rPr>
                    <a:t>党员、</a:t>
                  </a:r>
                  <a:r>
                    <a:rPr lang="zh-CN" altLang="en-US" b="1" dirty="0" smtClean="0">
                      <a:latin typeface="Bebas" pitchFamily="2" charset="0"/>
                      <a:ea typeface="微软雅黑" panose="020B0503020204020204" pitchFamily="34" charset="-122"/>
                      <a:sym typeface="Bebas" pitchFamily="2" charset="0"/>
                    </a:rPr>
                    <a:t>干部要</a:t>
                  </a:r>
                  <a:r>
                    <a:rPr lang="zh-CN" altLang="en-US" b="1" dirty="0">
                      <a:latin typeface="Bebas" pitchFamily="2" charset="0"/>
                      <a:ea typeface="微软雅黑" panose="020B0503020204020204" pitchFamily="34" charset="-122"/>
                      <a:sym typeface="Bebas" pitchFamily="2" charset="0"/>
                    </a:rPr>
                    <a:t>把</a:t>
                  </a:r>
                  <a:r>
                    <a:rPr lang="zh-CN" altLang="en-US" b="1" dirty="0">
                      <a:solidFill>
                        <a:srgbClr val="FF0000"/>
                      </a:solidFill>
                      <a:latin typeface="Bebas" pitchFamily="2" charset="0"/>
                      <a:ea typeface="微软雅黑" panose="020B0503020204020204" pitchFamily="34" charset="-122"/>
                      <a:sym typeface="Bebas" pitchFamily="2" charset="0"/>
                    </a:rPr>
                    <a:t>党章</a:t>
                  </a:r>
                  <a:r>
                    <a:rPr lang="zh-CN" altLang="en-US" b="1" dirty="0" smtClean="0">
                      <a:latin typeface="Bebas" pitchFamily="2" charset="0"/>
                      <a:ea typeface="微软雅黑" panose="020B0503020204020204" pitchFamily="34" charset="-122"/>
                      <a:sym typeface="Bebas" pitchFamily="2" charset="0"/>
                    </a:rPr>
                    <a:t>作为</a:t>
                  </a:r>
                  <a:r>
                    <a:rPr lang="zh-CN" altLang="en-US" b="1" dirty="0">
                      <a:latin typeface="Bebas" pitchFamily="2" charset="0"/>
                      <a:ea typeface="微软雅黑" panose="020B0503020204020204" pitchFamily="34" charset="-122"/>
                      <a:sym typeface="Bebas" pitchFamily="2" charset="0"/>
                    </a:rPr>
                    <a:t>必修课</a:t>
                  </a:r>
                  <a:endParaRPr lang="en-US" altLang="zh-CN" b="1" dirty="0" smtClean="0">
                    <a:solidFill>
                      <a:schemeClr val="tx1"/>
                    </a:solidFill>
                    <a:latin typeface="Bebas" pitchFamily="2" charset="0"/>
                    <a:ea typeface="微软雅黑" panose="020B0503020204020204" pitchFamily="34" charset="-122"/>
                    <a:sym typeface="Bebas" pitchFamily="2" charset="0"/>
                  </a:endParaRPr>
                </a:p>
              </p:txBody>
            </p:sp>
          </p:grpSp>
        </p:grpSp>
        <p:grpSp>
          <p:nvGrpSpPr>
            <p:cNvPr id="57" name="组合 56"/>
            <p:cNvGrpSpPr/>
            <p:nvPr/>
          </p:nvGrpSpPr>
          <p:grpSpPr>
            <a:xfrm>
              <a:off x="6377940" y="4632325"/>
              <a:ext cx="4905375" cy="1248410"/>
              <a:chOff x="1064" y="7122"/>
              <a:chExt cx="7725" cy="1966"/>
            </a:xfrm>
          </p:grpSpPr>
          <p:grpSp>
            <p:nvGrpSpPr>
              <p:cNvPr id="58" name="组合 57"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064" y="7122"/>
                <a:ext cx="7725" cy="1966"/>
                <a:chOff x="709447" y="4548020"/>
                <a:chExt cx="4905497" cy="1248440"/>
              </a:xfrm>
            </p:grpSpPr>
            <p:sp>
              <p:nvSpPr>
                <p:cNvPr id="62" name="Freeform 17"/>
                <p:cNvSpPr/>
                <p:nvPr/>
              </p:nvSpPr>
              <p:spPr bwMode="auto">
                <a:xfrm>
                  <a:off x="709447" y="4548020"/>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2">
                    <a:lumMod val="40000"/>
                    <a:lumOff val="60000"/>
                  </a:schemeClr>
                </a:solidFill>
                <a:ln>
                  <a:noFill/>
                </a:ln>
              </p:spPr>
              <p:txBody>
                <a:bodyPr vert="horz" wrap="square" lIns="91440" tIns="45720" rIns="91440" bIns="45720" numCol="1" anchor="t" anchorCtr="0" compatLnSpc="1"/>
                <a:lstStyle/>
                <a:p>
                  <a:endParaRPr lang="zh-CN" altLang="en-US"/>
                </a:p>
              </p:txBody>
            </p:sp>
            <p:sp>
              <p:nvSpPr>
                <p:cNvPr id="63" name="文本框 62"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4747083"/>
                  <a:ext cx="744874" cy="829965"/>
                </a:xfrm>
                <a:prstGeom prst="rect">
                  <a:avLst/>
                </a:prstGeom>
                <a:noFill/>
              </p:spPr>
              <p:txBody>
                <a:bodyPr wrap="none" rtlCol="0">
                  <a:spAutoFit/>
                </a:bodyPr>
                <a:lstStyle/>
                <a:p>
                  <a:r>
                    <a:rPr lang="en-US" altLang="zh-CN" sz="4800" b="1" dirty="0" smtClean="0">
                      <a:solidFill>
                        <a:schemeClr val="accent2"/>
                      </a:solidFill>
                      <a:latin typeface="Agency FB" panose="020B0503020202020204" pitchFamily="34" charset="0"/>
                      <a:ea typeface="华文宋体" panose="02010600040101010101" pitchFamily="2" charset="-122"/>
                    </a:rPr>
                    <a:t>04</a:t>
                  </a:r>
                  <a:endParaRPr lang="zh-CN" altLang="en-US" sz="4800" b="1" dirty="0">
                    <a:solidFill>
                      <a:schemeClr val="accent2"/>
                    </a:solidFill>
                    <a:latin typeface="Agency FB" panose="020B0503020202020204" pitchFamily="34" charset="0"/>
                    <a:ea typeface="华文宋体" panose="02010600040101010101" pitchFamily="2" charset="-122"/>
                  </a:endParaRPr>
                </a:p>
              </p:txBody>
            </p:sp>
          </p:grpSp>
          <p:grpSp>
            <p:nvGrpSpPr>
              <p:cNvPr id="59" name="组合 58"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15" y="7122"/>
                <a:ext cx="5874" cy="1505"/>
                <a:chOff x="1884825" y="4548020"/>
                <a:chExt cx="3730119" cy="955699"/>
              </a:xfrm>
            </p:grpSpPr>
            <p:sp>
              <p:nvSpPr>
                <p:cNvPr id="60" name="Freeform 13"/>
                <p:cNvSpPr/>
                <p:nvPr/>
              </p:nvSpPr>
              <p:spPr bwMode="auto">
                <a:xfrm>
                  <a:off x="1884825" y="4548020"/>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a:p>
              </p:txBody>
            </p:sp>
            <p:sp>
              <p:nvSpPr>
                <p:cNvPr id="61" name="Rectangle 42"/>
                <p:cNvSpPr/>
                <p:nvPr/>
              </p:nvSpPr>
              <p:spPr>
                <a:xfrm flipH="1">
                  <a:off x="2378236" y="4548020"/>
                  <a:ext cx="3236708" cy="825540"/>
                </a:xfrm>
                <a:prstGeom prst="rect">
                  <a:avLst/>
                </a:prstGeom>
                <a:noFill/>
                <a:ln w="12700" cap="flat" cmpd="sng" algn="ctr">
                  <a:noFill/>
                  <a:prstDash val="solid"/>
                </a:ln>
                <a:effectLst/>
              </p:spPr>
              <p:txBody>
                <a:bodyPr lIns="91440" tIns="0" rIns="91440" bIns="0" rtlCol="0" anchor="t"/>
                <a:lstStyle/>
                <a:p>
                  <a:pPr lvl="0">
                    <a:lnSpc>
                      <a:spcPct val="150000"/>
                    </a:lnSpc>
                  </a:pPr>
                  <a:r>
                    <a:rPr lang="zh-CN" altLang="en-US" sz="1600" b="1" dirty="0">
                      <a:latin typeface="微软雅黑" panose="020B0503020204020204" pitchFamily="34" charset="-122"/>
                      <a:ea typeface="微软雅黑" panose="020B0503020204020204" pitchFamily="34" charset="-122"/>
                      <a:cs typeface="华文黑体" pitchFamily="2" charset="-122"/>
                      <a:sym typeface="Bebas" pitchFamily="2" charset="0"/>
                    </a:rPr>
                    <a:t>党委（党组）理论学习中心组每年安排</a:t>
                  </a:r>
                  <a:r>
                    <a:rPr lang="en-US" altLang="zh-CN" sz="1600" b="1" dirty="0">
                      <a:latin typeface="微软雅黑" panose="020B0503020204020204" pitchFamily="34" charset="-122"/>
                      <a:ea typeface="微软雅黑" panose="020B0503020204020204" pitchFamily="34" charset="-122"/>
                      <a:cs typeface="华文黑体" pitchFamily="2" charset="-122"/>
                      <a:sym typeface="Bebas" pitchFamily="2" charset="0"/>
                    </a:rPr>
                    <a:t>1</a:t>
                  </a:r>
                  <a:r>
                    <a:rPr lang="zh-CN" altLang="en-US" sz="1600" b="1" dirty="0">
                      <a:latin typeface="微软雅黑" panose="020B0503020204020204" pitchFamily="34" charset="-122"/>
                      <a:ea typeface="微软雅黑" panose="020B0503020204020204" pitchFamily="34" charset="-122"/>
                      <a:cs typeface="华文黑体" pitchFamily="2" charset="-122"/>
                      <a:sym typeface="Bebas" pitchFamily="2" charset="0"/>
                    </a:rPr>
                    <a:t>次</a:t>
                  </a:r>
                  <a:r>
                    <a:rPr lang="zh-CN" altLang="en-US" sz="1600" b="1" dirty="0">
                      <a:solidFill>
                        <a:srgbClr val="FF0000"/>
                      </a:solidFill>
                      <a:latin typeface="微软雅黑" panose="020B0503020204020204" pitchFamily="34" charset="-122"/>
                      <a:ea typeface="微软雅黑" panose="020B0503020204020204" pitchFamily="34" charset="-122"/>
                      <a:cs typeface="华文黑体" pitchFamily="2" charset="-122"/>
                      <a:sym typeface="Bebas" pitchFamily="2" charset="0"/>
                    </a:rPr>
                    <a:t>党章集体学习</a:t>
                  </a:r>
                  <a:r>
                    <a:rPr lang="zh-CN" altLang="en-US" sz="1600" b="1" dirty="0">
                      <a:latin typeface="微软雅黑" panose="020B0503020204020204" pitchFamily="34" charset="-122"/>
                      <a:ea typeface="微软雅黑" panose="020B0503020204020204" pitchFamily="34" charset="-122"/>
                      <a:cs typeface="华文黑体" pitchFamily="2" charset="-122"/>
                      <a:sym typeface="Bebas" pitchFamily="2" charset="0"/>
                    </a:rPr>
                    <a:t>，党支部每年组织</a:t>
                  </a:r>
                  <a:r>
                    <a:rPr lang="en-US" altLang="zh-CN" sz="1600" b="1" dirty="0">
                      <a:solidFill>
                        <a:srgbClr val="FF0000"/>
                      </a:solidFill>
                      <a:latin typeface="微软雅黑" panose="020B0503020204020204" pitchFamily="34" charset="-122"/>
                      <a:ea typeface="微软雅黑" panose="020B0503020204020204" pitchFamily="34" charset="-122"/>
                      <a:cs typeface="华文黑体" pitchFamily="2" charset="-122"/>
                      <a:sym typeface="Bebas" pitchFamily="2" charset="0"/>
                    </a:rPr>
                    <a:t>1</a:t>
                  </a:r>
                  <a:r>
                    <a:rPr lang="zh-CN" altLang="en-US" sz="1600" b="1" dirty="0">
                      <a:solidFill>
                        <a:srgbClr val="FF0000"/>
                      </a:solidFill>
                      <a:latin typeface="微软雅黑" panose="020B0503020204020204" pitchFamily="34" charset="-122"/>
                      <a:ea typeface="微软雅黑" panose="020B0503020204020204" pitchFamily="34" charset="-122"/>
                      <a:cs typeface="华文黑体" pitchFamily="2" charset="-122"/>
                      <a:sym typeface="Bebas" pitchFamily="2" charset="0"/>
                    </a:rPr>
                    <a:t>次党章专题学习交流</a:t>
                  </a:r>
                  <a:endParaRPr lang="zh-CN" altLang="en-US" sz="1600" b="1" dirty="0" smtClean="0">
                    <a:solidFill>
                      <a:srgbClr val="FF0000"/>
                    </a:solidFill>
                    <a:latin typeface="微软雅黑" panose="020B0503020204020204" pitchFamily="34" charset="-122"/>
                    <a:ea typeface="微软雅黑" panose="020B0503020204020204" pitchFamily="34" charset="-122"/>
                    <a:cs typeface="华文黑体" pitchFamily="2" charset="-122"/>
                    <a:sym typeface="Bebas" pitchFamily="2" charset="0"/>
                  </a:endParaRPr>
                </a:p>
              </p:txBody>
            </p:sp>
          </p:grpSp>
        </p:grpSp>
      </p:grpSp>
    </p:spTree>
    <p:extLst>
      <p:ext uri="{BB962C8B-B14F-4D97-AF65-F5344CB8AC3E}">
        <p14:creationId xmlns:p14="http://schemas.microsoft.com/office/powerpoint/2010/main" val="2918667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8" y="1143908"/>
            <a:ext cx="5848998" cy="590390"/>
            <a:chOff x="4527446" y="951570"/>
            <a:chExt cx="3725907" cy="376088"/>
          </a:xfrm>
        </p:grpSpPr>
        <p:sp>
          <p:nvSpPr>
            <p:cNvPr id="6" name="矩形 3"/>
            <p:cNvSpPr>
              <a:spLocks noChangeArrowheads="1"/>
            </p:cNvSpPr>
            <p:nvPr/>
          </p:nvSpPr>
          <p:spPr bwMode="auto">
            <a:xfrm>
              <a:off x="4527446" y="951570"/>
              <a:ext cx="372590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（二）强化</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理想信念教育和党性教育</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3" name="组合 2"/>
          <p:cNvGrpSpPr/>
          <p:nvPr/>
        </p:nvGrpSpPr>
        <p:grpSpPr>
          <a:xfrm>
            <a:off x="835025" y="2604770"/>
            <a:ext cx="10448290" cy="3275965"/>
            <a:chOff x="835025" y="2604770"/>
            <a:chExt cx="10448290" cy="3275965"/>
          </a:xfrm>
        </p:grpSpPr>
        <p:grpSp>
          <p:nvGrpSpPr>
            <p:cNvPr id="36" name="组合 35"/>
            <p:cNvGrpSpPr/>
            <p:nvPr/>
          </p:nvGrpSpPr>
          <p:grpSpPr>
            <a:xfrm>
              <a:off x="835025" y="2609215"/>
              <a:ext cx="4905375" cy="1248410"/>
              <a:chOff x="1117" y="3794"/>
              <a:chExt cx="7725" cy="1966"/>
            </a:xfrm>
          </p:grpSpPr>
          <p:grpSp>
            <p:nvGrpSpPr>
              <p:cNvPr id="37" name="组合 36"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117" y="3794"/>
                <a:ext cx="7725" cy="1966"/>
                <a:chOff x="709447" y="2409165"/>
                <a:chExt cx="4905497" cy="1248440"/>
              </a:xfrm>
            </p:grpSpPr>
            <p:sp>
              <p:nvSpPr>
                <p:cNvPr id="41" name="Freeform 17"/>
                <p:cNvSpPr/>
                <p:nvPr/>
              </p:nvSpPr>
              <p:spPr bwMode="auto">
                <a:xfrm>
                  <a:off x="709447" y="2409165"/>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2">
                    <a:lumMod val="40000"/>
                    <a:lumOff val="60000"/>
                  </a:schemeClr>
                </a:solidFill>
                <a:ln>
                  <a:noFill/>
                </a:ln>
              </p:spPr>
              <p:txBody>
                <a:bodyPr vert="horz" wrap="square" lIns="91440" tIns="45720" rIns="91440" bIns="45720" numCol="1" anchor="t" anchorCtr="0" compatLnSpc="1"/>
                <a:lstStyle/>
                <a:p>
                  <a:endParaRPr lang="zh-CN" altLang="en-US"/>
                </a:p>
              </p:txBody>
            </p:sp>
            <p:sp>
              <p:nvSpPr>
                <p:cNvPr id="42" name="文本框 41"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2613411"/>
                  <a:ext cx="750545" cy="831017"/>
                </a:xfrm>
                <a:prstGeom prst="rect">
                  <a:avLst/>
                </a:prstGeom>
                <a:noFill/>
              </p:spPr>
              <p:txBody>
                <a:bodyPr wrap="none" rtlCol="0">
                  <a:spAutoFit/>
                </a:bodyPr>
                <a:lstStyle/>
                <a:p>
                  <a:r>
                    <a:rPr lang="en-US" altLang="zh-CN" sz="4800" b="1" dirty="0" smtClean="0">
                      <a:solidFill>
                        <a:schemeClr val="accent2"/>
                      </a:solidFill>
                      <a:latin typeface="Agency FB" panose="020B0503020202020204" pitchFamily="34" charset="0"/>
                      <a:ea typeface="华文宋体" panose="02010600040101010101" pitchFamily="2" charset="-122"/>
                    </a:rPr>
                    <a:t>05</a:t>
                  </a:r>
                  <a:endParaRPr lang="zh-CN" altLang="en-US" sz="4800" b="1" dirty="0">
                    <a:solidFill>
                      <a:schemeClr val="accent2"/>
                    </a:solidFill>
                    <a:latin typeface="Agency FB" panose="020B0503020202020204" pitchFamily="34" charset="0"/>
                    <a:ea typeface="华文宋体" panose="02010600040101010101" pitchFamily="2" charset="-122"/>
                  </a:endParaRPr>
                </a:p>
              </p:txBody>
            </p:sp>
          </p:grpSp>
          <p:grpSp>
            <p:nvGrpSpPr>
              <p:cNvPr id="38" name="组合 37"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68" y="3794"/>
                <a:ext cx="5874" cy="1505"/>
                <a:chOff x="1884825" y="2409165"/>
                <a:chExt cx="3730119" cy="955699"/>
              </a:xfrm>
            </p:grpSpPr>
            <p:sp>
              <p:nvSpPr>
                <p:cNvPr id="39" name="Freeform 13"/>
                <p:cNvSpPr/>
                <p:nvPr/>
              </p:nvSpPr>
              <p:spPr bwMode="auto">
                <a:xfrm>
                  <a:off x="1884825" y="2409165"/>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sz="2800"/>
                </a:p>
              </p:txBody>
            </p:sp>
            <p:sp>
              <p:nvSpPr>
                <p:cNvPr id="40" name="Rectangle 42"/>
                <p:cNvSpPr/>
                <p:nvPr/>
              </p:nvSpPr>
              <p:spPr>
                <a:xfrm flipH="1">
                  <a:off x="2192269" y="2492365"/>
                  <a:ext cx="3422674" cy="589389"/>
                </a:xfrm>
                <a:prstGeom prst="rect">
                  <a:avLst/>
                </a:prstGeom>
                <a:noFill/>
                <a:ln w="12700" cap="flat" cmpd="sng" algn="ctr">
                  <a:noFill/>
                  <a:prstDash val="solid"/>
                </a:ln>
                <a:effectLst/>
              </p:spPr>
              <p:txBody>
                <a:bodyPr lIns="91440" tIns="0" rIns="91440" bIns="0" rtlCol="0" anchor="t"/>
                <a:lstStyle/>
                <a:p>
                  <a:pPr>
                    <a:lnSpc>
                      <a:spcPts val="2400"/>
                    </a:lnSpc>
                  </a:pPr>
                  <a:r>
                    <a:rPr lang="zh-CN" altLang="en-US" sz="1600" b="1" dirty="0">
                      <a:latin typeface="Bebas" pitchFamily="2" charset="0"/>
                      <a:ea typeface="微软雅黑" panose="020B0503020204020204" pitchFamily="34" charset="-122"/>
                      <a:sym typeface="Bebas" pitchFamily="2" charset="0"/>
                    </a:rPr>
                    <a:t>强化</a:t>
                  </a:r>
                  <a:r>
                    <a:rPr lang="zh-CN" altLang="en-US" sz="1600" b="1" dirty="0">
                      <a:solidFill>
                        <a:srgbClr val="FF0000"/>
                      </a:solidFill>
                      <a:latin typeface="Bebas" pitchFamily="2" charset="0"/>
                      <a:ea typeface="微软雅黑" panose="020B0503020204020204" pitchFamily="34" charset="-122"/>
                      <a:sym typeface="Bebas" pitchFamily="2" charset="0"/>
                    </a:rPr>
                    <a:t>对党忠诚教育</a:t>
                  </a:r>
                  <a:r>
                    <a:rPr lang="zh-CN" altLang="en-US" sz="1600" b="1" dirty="0">
                      <a:latin typeface="Bebas" pitchFamily="2" charset="0"/>
                      <a:ea typeface="微软雅黑" panose="020B0503020204020204" pitchFamily="34" charset="-122"/>
                      <a:sym typeface="Bebas" pitchFamily="2" charset="0"/>
                    </a:rPr>
                    <a:t>，落实主题党日制度，坚持和完善重温入党誓词、党员过“政治生日”等政治仪式</a:t>
                  </a:r>
                  <a:endParaRPr lang="zh-CN" altLang="en-US" sz="1600" b="1" dirty="0" smtClean="0">
                    <a:solidFill>
                      <a:schemeClr val="tx1"/>
                    </a:solidFill>
                    <a:latin typeface="Bebas" pitchFamily="2" charset="0"/>
                    <a:ea typeface="微软雅黑" panose="020B0503020204020204" pitchFamily="34" charset="-122"/>
                    <a:sym typeface="Bebas" pitchFamily="2" charset="0"/>
                  </a:endParaRPr>
                </a:p>
              </p:txBody>
            </p:sp>
          </p:grpSp>
        </p:grpSp>
        <p:grpSp>
          <p:nvGrpSpPr>
            <p:cNvPr id="43" name="组合 42"/>
            <p:cNvGrpSpPr/>
            <p:nvPr/>
          </p:nvGrpSpPr>
          <p:grpSpPr>
            <a:xfrm>
              <a:off x="835025" y="4632325"/>
              <a:ext cx="4905375" cy="1248410"/>
              <a:chOff x="1064" y="7122"/>
              <a:chExt cx="7725" cy="1966"/>
            </a:xfrm>
          </p:grpSpPr>
          <p:grpSp>
            <p:nvGrpSpPr>
              <p:cNvPr id="44" name="组合 43"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064" y="7122"/>
                <a:ext cx="7725" cy="1966"/>
                <a:chOff x="709447" y="4548020"/>
                <a:chExt cx="4905497" cy="1248440"/>
              </a:xfrm>
            </p:grpSpPr>
            <p:sp>
              <p:nvSpPr>
                <p:cNvPr id="48" name="Freeform 17"/>
                <p:cNvSpPr/>
                <p:nvPr/>
              </p:nvSpPr>
              <p:spPr bwMode="auto">
                <a:xfrm>
                  <a:off x="709447" y="4548020"/>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4">
                    <a:lumMod val="40000"/>
                    <a:lumOff val="60000"/>
                  </a:schemeClr>
                </a:solidFill>
                <a:ln>
                  <a:noFill/>
                </a:ln>
              </p:spPr>
              <p:txBody>
                <a:bodyPr vert="horz" wrap="square" lIns="91440" tIns="45720" rIns="91440" bIns="45720" numCol="1" anchor="t" anchorCtr="0" compatLnSpc="1"/>
                <a:lstStyle/>
                <a:p>
                  <a:endParaRPr lang="zh-CN" altLang="en-US"/>
                </a:p>
              </p:txBody>
            </p:sp>
            <p:sp>
              <p:nvSpPr>
                <p:cNvPr id="49" name="文本框 48"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4747083"/>
                  <a:ext cx="737720" cy="831017"/>
                </a:xfrm>
                <a:prstGeom prst="rect">
                  <a:avLst/>
                </a:prstGeom>
                <a:noFill/>
              </p:spPr>
              <p:txBody>
                <a:bodyPr wrap="none" rtlCol="0">
                  <a:spAutoFit/>
                </a:bodyPr>
                <a:lstStyle/>
                <a:p>
                  <a:r>
                    <a:rPr lang="en-US" altLang="zh-CN" sz="4800" b="1" dirty="0" smtClean="0">
                      <a:solidFill>
                        <a:schemeClr val="accent4">
                          <a:lumMod val="50000"/>
                        </a:schemeClr>
                      </a:solidFill>
                      <a:latin typeface="Agency FB" panose="020B0503020202020204" pitchFamily="34" charset="0"/>
                      <a:ea typeface="华文宋体" panose="02010600040101010101" pitchFamily="2" charset="-122"/>
                    </a:rPr>
                    <a:t>07</a:t>
                  </a:r>
                  <a:endParaRPr lang="zh-CN" altLang="en-US" sz="4800" b="1" dirty="0">
                    <a:solidFill>
                      <a:schemeClr val="accent4">
                        <a:lumMod val="50000"/>
                      </a:schemeClr>
                    </a:solidFill>
                    <a:latin typeface="Agency FB" panose="020B0503020202020204" pitchFamily="34" charset="0"/>
                    <a:ea typeface="华文宋体" panose="02010600040101010101" pitchFamily="2" charset="-122"/>
                  </a:endParaRPr>
                </a:p>
              </p:txBody>
            </p:sp>
          </p:grpSp>
          <p:grpSp>
            <p:nvGrpSpPr>
              <p:cNvPr id="45" name="组合 44"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15" y="7122"/>
                <a:ext cx="5874" cy="1505"/>
                <a:chOff x="1884825" y="4548020"/>
                <a:chExt cx="3730119" cy="955721"/>
              </a:xfrm>
            </p:grpSpPr>
            <p:sp>
              <p:nvSpPr>
                <p:cNvPr id="46" name="Freeform 13"/>
                <p:cNvSpPr/>
                <p:nvPr/>
              </p:nvSpPr>
              <p:spPr bwMode="auto">
                <a:xfrm>
                  <a:off x="1884825" y="4548020"/>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a:p>
              </p:txBody>
            </p:sp>
            <p:sp>
              <p:nvSpPr>
                <p:cNvPr id="47" name="Rectangle 42"/>
                <p:cNvSpPr/>
                <p:nvPr/>
              </p:nvSpPr>
              <p:spPr>
                <a:xfrm flipH="1">
                  <a:off x="2331729" y="4678201"/>
                  <a:ext cx="3283214" cy="825540"/>
                </a:xfrm>
                <a:prstGeom prst="rect">
                  <a:avLst/>
                </a:prstGeom>
                <a:noFill/>
                <a:ln w="12700" cap="flat" cmpd="sng" algn="ctr">
                  <a:noFill/>
                  <a:prstDash val="solid"/>
                </a:ln>
                <a:effectLst/>
              </p:spPr>
              <p:txBody>
                <a:bodyPr lIns="91440" tIns="0" rIns="91440" bIns="0" rtlCol="0" anchor="t"/>
                <a:lstStyle/>
                <a:p>
                  <a:pPr lvl="0">
                    <a:lnSpc>
                      <a:spcPct val="150000"/>
                    </a:lnSpc>
                  </a:pPr>
                  <a:r>
                    <a:rPr lang="zh-CN" altLang="en-US" sz="1600" b="1" dirty="0">
                      <a:latin typeface="Bebas" pitchFamily="2" charset="0"/>
                      <a:ea typeface="微软雅黑" panose="020B0503020204020204" pitchFamily="34" charset="-122"/>
                      <a:cs typeface="华文黑体" pitchFamily="2" charset="-122"/>
                      <a:sym typeface="Bebas" pitchFamily="2" charset="0"/>
                    </a:rPr>
                    <a:t>就近就便用好红色资源、党性教育基地等，开展</a:t>
                  </a:r>
                  <a:r>
                    <a:rPr lang="zh-CN" altLang="en-US" sz="1600" b="1" dirty="0">
                      <a:solidFill>
                        <a:srgbClr val="FF0000"/>
                      </a:solidFill>
                      <a:latin typeface="Bebas" pitchFamily="2" charset="0"/>
                      <a:ea typeface="微软雅黑" panose="020B0503020204020204" pitchFamily="34" charset="-122"/>
                      <a:cs typeface="华文黑体" pitchFamily="2" charset="-122"/>
                      <a:sym typeface="Bebas" pitchFamily="2" charset="0"/>
                    </a:rPr>
                    <a:t>革命传统教育</a:t>
                  </a:r>
                  <a:endParaRPr lang="zh-CN" altLang="en-US" sz="1600" b="1" dirty="0" smtClean="0">
                    <a:solidFill>
                      <a:srgbClr val="FF0000"/>
                    </a:solidFill>
                    <a:latin typeface="Bebas" pitchFamily="2" charset="0"/>
                    <a:ea typeface="微软雅黑" panose="020B0503020204020204" pitchFamily="34" charset="-122"/>
                    <a:cs typeface="华文黑体" pitchFamily="2" charset="-122"/>
                    <a:sym typeface="Bebas" pitchFamily="2" charset="0"/>
                  </a:endParaRPr>
                </a:p>
              </p:txBody>
            </p:sp>
          </p:grpSp>
        </p:grpSp>
        <p:grpSp>
          <p:nvGrpSpPr>
            <p:cNvPr id="50" name="组合 49"/>
            <p:cNvGrpSpPr/>
            <p:nvPr/>
          </p:nvGrpSpPr>
          <p:grpSpPr>
            <a:xfrm>
              <a:off x="6377940" y="2604770"/>
              <a:ext cx="4905375" cy="1248410"/>
              <a:chOff x="1117" y="3794"/>
              <a:chExt cx="7725" cy="1966"/>
            </a:xfrm>
          </p:grpSpPr>
          <p:grpSp>
            <p:nvGrpSpPr>
              <p:cNvPr id="51" name="组合 50"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117" y="3794"/>
                <a:ext cx="7725" cy="1966"/>
                <a:chOff x="709447" y="2409165"/>
                <a:chExt cx="4905497" cy="1248440"/>
              </a:xfrm>
            </p:grpSpPr>
            <p:sp>
              <p:nvSpPr>
                <p:cNvPr id="55" name="Freeform 17"/>
                <p:cNvSpPr/>
                <p:nvPr/>
              </p:nvSpPr>
              <p:spPr bwMode="auto">
                <a:xfrm>
                  <a:off x="709447" y="2409165"/>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4">
                    <a:lumMod val="40000"/>
                    <a:lumOff val="60000"/>
                  </a:schemeClr>
                </a:solidFill>
                <a:ln>
                  <a:noFill/>
                </a:ln>
              </p:spPr>
              <p:txBody>
                <a:bodyPr vert="horz" wrap="square" lIns="91440" tIns="45720" rIns="91440" bIns="45720" numCol="1" anchor="t" anchorCtr="0" compatLnSpc="1"/>
                <a:lstStyle/>
                <a:p>
                  <a:endParaRPr lang="zh-CN" altLang="en-US"/>
                </a:p>
              </p:txBody>
            </p:sp>
            <p:sp>
              <p:nvSpPr>
                <p:cNvPr id="56" name="文本框 55"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2613411"/>
                  <a:ext cx="755354" cy="831017"/>
                </a:xfrm>
                <a:prstGeom prst="rect">
                  <a:avLst/>
                </a:prstGeom>
                <a:noFill/>
              </p:spPr>
              <p:txBody>
                <a:bodyPr wrap="none" rtlCol="0">
                  <a:spAutoFit/>
                </a:bodyPr>
                <a:lstStyle/>
                <a:p>
                  <a:r>
                    <a:rPr lang="en-US" altLang="zh-CN" sz="4800" b="1" dirty="0" smtClean="0">
                      <a:solidFill>
                        <a:schemeClr val="accent4">
                          <a:lumMod val="50000"/>
                        </a:schemeClr>
                      </a:solidFill>
                      <a:latin typeface="Agency FB" panose="020B0503020202020204" pitchFamily="34" charset="0"/>
                      <a:ea typeface="华文宋体" panose="02010600040101010101" pitchFamily="2" charset="-122"/>
                    </a:rPr>
                    <a:t>06</a:t>
                  </a:r>
                  <a:endParaRPr lang="zh-CN" altLang="en-US" sz="4800" b="1" dirty="0">
                    <a:solidFill>
                      <a:schemeClr val="accent4">
                        <a:lumMod val="50000"/>
                      </a:schemeClr>
                    </a:solidFill>
                    <a:latin typeface="Agency FB" panose="020B0503020202020204" pitchFamily="34" charset="0"/>
                    <a:ea typeface="华文宋体" panose="02010600040101010101" pitchFamily="2" charset="-122"/>
                  </a:endParaRPr>
                </a:p>
              </p:txBody>
            </p:sp>
          </p:grpSp>
          <p:grpSp>
            <p:nvGrpSpPr>
              <p:cNvPr id="52" name="组合 51"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68" y="3794"/>
                <a:ext cx="5874" cy="1505"/>
                <a:chOff x="1884825" y="2409165"/>
                <a:chExt cx="3730119" cy="955699"/>
              </a:xfrm>
            </p:grpSpPr>
            <p:sp>
              <p:nvSpPr>
                <p:cNvPr id="53" name="Freeform 13"/>
                <p:cNvSpPr/>
                <p:nvPr/>
              </p:nvSpPr>
              <p:spPr bwMode="auto">
                <a:xfrm>
                  <a:off x="1884825" y="2409165"/>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a:p>
              </p:txBody>
            </p:sp>
            <p:sp>
              <p:nvSpPr>
                <p:cNvPr id="54" name="Rectangle 42"/>
                <p:cNvSpPr/>
                <p:nvPr/>
              </p:nvSpPr>
              <p:spPr>
                <a:xfrm flipH="1">
                  <a:off x="2378236" y="2496810"/>
                  <a:ext cx="2880914" cy="589389"/>
                </a:xfrm>
                <a:prstGeom prst="rect">
                  <a:avLst/>
                </a:prstGeom>
                <a:noFill/>
                <a:ln w="12700" cap="flat" cmpd="sng" algn="ctr">
                  <a:noFill/>
                  <a:prstDash val="solid"/>
                </a:ln>
                <a:effectLst/>
              </p:spPr>
              <p:txBody>
                <a:bodyPr lIns="91440" tIns="0" rIns="91440" bIns="0" rtlCol="0" anchor="t"/>
                <a:lstStyle/>
                <a:p>
                  <a:pPr>
                    <a:lnSpc>
                      <a:spcPct val="150000"/>
                    </a:lnSpc>
                  </a:pPr>
                  <a:r>
                    <a:rPr lang="zh-CN" altLang="en-US" b="1" dirty="0">
                      <a:latin typeface="Bebas" pitchFamily="2" charset="0"/>
                      <a:ea typeface="微软雅黑" panose="020B0503020204020204" pitchFamily="34" charset="-122"/>
                      <a:sym typeface="Bebas" pitchFamily="2" charset="0"/>
                    </a:rPr>
                    <a:t>加强</a:t>
                  </a:r>
                  <a:r>
                    <a:rPr lang="zh-CN" altLang="en-US" b="1" dirty="0">
                      <a:solidFill>
                        <a:srgbClr val="FF0000"/>
                      </a:solidFill>
                      <a:latin typeface="Bebas" pitchFamily="2" charset="0"/>
                      <a:ea typeface="微软雅黑" panose="020B0503020204020204" pitchFamily="34" charset="-122"/>
                      <a:sym typeface="Bebas" pitchFamily="2" charset="0"/>
                    </a:rPr>
                    <a:t>党规党纪教育</a:t>
                  </a:r>
                  <a:r>
                    <a:rPr lang="zh-CN" altLang="en-US" b="1" dirty="0">
                      <a:latin typeface="Bebas" pitchFamily="2" charset="0"/>
                      <a:ea typeface="微软雅黑" panose="020B0503020204020204" pitchFamily="34" charset="-122"/>
                      <a:sym typeface="Bebas" pitchFamily="2" charset="0"/>
                    </a:rPr>
                    <a:t>特别是政治纪律和政治规矩教育</a:t>
                  </a:r>
                  <a:endParaRPr lang="en-US" altLang="zh-CN" b="1" dirty="0" smtClean="0">
                    <a:solidFill>
                      <a:schemeClr val="tx1"/>
                    </a:solidFill>
                    <a:latin typeface="Bebas" pitchFamily="2" charset="0"/>
                    <a:ea typeface="微软雅黑" panose="020B0503020204020204" pitchFamily="34" charset="-122"/>
                    <a:sym typeface="Bebas" pitchFamily="2" charset="0"/>
                  </a:endParaRPr>
                </a:p>
              </p:txBody>
            </p:sp>
          </p:grpSp>
        </p:grpSp>
        <p:grpSp>
          <p:nvGrpSpPr>
            <p:cNvPr id="57" name="组合 56"/>
            <p:cNvGrpSpPr/>
            <p:nvPr/>
          </p:nvGrpSpPr>
          <p:grpSpPr>
            <a:xfrm>
              <a:off x="6377940" y="4631690"/>
              <a:ext cx="4905375" cy="1249045"/>
              <a:chOff x="1064" y="7121"/>
              <a:chExt cx="7725" cy="1967"/>
            </a:xfrm>
          </p:grpSpPr>
          <p:grpSp>
            <p:nvGrpSpPr>
              <p:cNvPr id="58" name="组合 57"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1064" y="7122"/>
                <a:ext cx="7725" cy="1966"/>
                <a:chOff x="709447" y="4548020"/>
                <a:chExt cx="4905497" cy="1248440"/>
              </a:xfrm>
            </p:grpSpPr>
            <p:sp>
              <p:nvSpPr>
                <p:cNvPr id="62" name="Freeform 17"/>
                <p:cNvSpPr/>
                <p:nvPr/>
              </p:nvSpPr>
              <p:spPr bwMode="auto">
                <a:xfrm>
                  <a:off x="709447" y="4548020"/>
                  <a:ext cx="4905497" cy="1248440"/>
                </a:xfrm>
                <a:custGeom>
                  <a:avLst/>
                  <a:gdLst>
                    <a:gd name="T0" fmla="*/ 1486 w 4232"/>
                    <a:gd name="T1" fmla="*/ 930 h 1075"/>
                    <a:gd name="T2" fmla="*/ 1440 w 4232"/>
                    <a:gd name="T3" fmla="*/ 904 h 1075"/>
                    <a:gd name="T4" fmla="*/ 888 w 4232"/>
                    <a:gd name="T5" fmla="*/ 0 h 1075"/>
                    <a:gd name="T6" fmla="*/ 538 w 4232"/>
                    <a:gd name="T7" fmla="*/ 0 h 1075"/>
                    <a:gd name="T8" fmla="*/ 0 w 4232"/>
                    <a:gd name="T9" fmla="*/ 538 h 1075"/>
                    <a:gd name="T10" fmla="*/ 538 w 4232"/>
                    <a:gd name="T11" fmla="*/ 1075 h 1075"/>
                    <a:gd name="T12" fmla="*/ 4140 w 4232"/>
                    <a:gd name="T13" fmla="*/ 1075 h 1075"/>
                    <a:gd name="T14" fmla="*/ 4232 w 4232"/>
                    <a:gd name="T15" fmla="*/ 983 h 1075"/>
                    <a:gd name="T16" fmla="*/ 4232 w 4232"/>
                    <a:gd name="T17" fmla="*/ 930 h 1075"/>
                    <a:gd name="T18" fmla="*/ 1486 w 4232"/>
                    <a:gd name="T19" fmla="*/ 93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2" h="1075">
                      <a:moveTo>
                        <a:pt x="1486" y="930"/>
                      </a:moveTo>
                      <a:cubicBezTo>
                        <a:pt x="1467" y="930"/>
                        <a:pt x="1449" y="920"/>
                        <a:pt x="1440" y="904"/>
                      </a:cubicBezTo>
                      <a:cubicBezTo>
                        <a:pt x="888" y="0"/>
                        <a:pt x="888" y="0"/>
                        <a:pt x="888" y="0"/>
                      </a:cubicBezTo>
                      <a:cubicBezTo>
                        <a:pt x="538" y="0"/>
                        <a:pt x="538" y="0"/>
                        <a:pt x="538" y="0"/>
                      </a:cubicBezTo>
                      <a:cubicBezTo>
                        <a:pt x="241" y="0"/>
                        <a:pt x="0" y="241"/>
                        <a:pt x="0" y="538"/>
                      </a:cubicBezTo>
                      <a:cubicBezTo>
                        <a:pt x="0" y="834"/>
                        <a:pt x="241" y="1075"/>
                        <a:pt x="538" y="1075"/>
                      </a:cubicBezTo>
                      <a:cubicBezTo>
                        <a:pt x="4140" y="1075"/>
                        <a:pt x="4140" y="1075"/>
                        <a:pt x="4140" y="1075"/>
                      </a:cubicBezTo>
                      <a:cubicBezTo>
                        <a:pt x="4191" y="1075"/>
                        <a:pt x="4232" y="1034"/>
                        <a:pt x="4232" y="983"/>
                      </a:cubicBezTo>
                      <a:cubicBezTo>
                        <a:pt x="4232" y="930"/>
                        <a:pt x="4232" y="930"/>
                        <a:pt x="4232" y="930"/>
                      </a:cubicBezTo>
                      <a:lnTo>
                        <a:pt x="1486" y="930"/>
                      </a:lnTo>
                      <a:close/>
                    </a:path>
                  </a:pathLst>
                </a:custGeom>
                <a:solidFill>
                  <a:schemeClr val="accent2">
                    <a:lumMod val="40000"/>
                    <a:lumOff val="60000"/>
                  </a:schemeClr>
                </a:solidFill>
                <a:ln>
                  <a:noFill/>
                </a:ln>
              </p:spPr>
              <p:txBody>
                <a:bodyPr vert="horz" wrap="square" lIns="91440" tIns="45720" rIns="91440" bIns="45720" numCol="1" anchor="t" anchorCtr="0" compatLnSpc="1"/>
                <a:lstStyle/>
                <a:p>
                  <a:endParaRPr lang="zh-CN" altLang="en-US"/>
                </a:p>
              </p:txBody>
            </p:sp>
            <p:sp>
              <p:nvSpPr>
                <p:cNvPr id="63" name="文本框 62"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83020" y="4747083"/>
                  <a:ext cx="760163" cy="831017"/>
                </a:xfrm>
                <a:prstGeom prst="rect">
                  <a:avLst/>
                </a:prstGeom>
                <a:noFill/>
              </p:spPr>
              <p:txBody>
                <a:bodyPr wrap="none" rtlCol="0">
                  <a:spAutoFit/>
                </a:bodyPr>
                <a:lstStyle/>
                <a:p>
                  <a:r>
                    <a:rPr lang="en-US" altLang="zh-CN" sz="4800" b="1" dirty="0" smtClean="0">
                      <a:solidFill>
                        <a:schemeClr val="accent2"/>
                      </a:solidFill>
                      <a:latin typeface="Agency FB" panose="020B0503020202020204" pitchFamily="34" charset="0"/>
                      <a:ea typeface="华文宋体" panose="02010600040101010101" pitchFamily="2" charset="-122"/>
                    </a:rPr>
                    <a:t>08</a:t>
                  </a:r>
                  <a:endParaRPr lang="zh-CN" altLang="en-US" sz="4800" b="1" dirty="0">
                    <a:solidFill>
                      <a:schemeClr val="accent2"/>
                    </a:solidFill>
                    <a:latin typeface="Agency FB" panose="020B0503020202020204" pitchFamily="34" charset="0"/>
                    <a:ea typeface="华文宋体" panose="02010600040101010101" pitchFamily="2" charset="-122"/>
                  </a:endParaRPr>
                </a:p>
              </p:txBody>
            </p:sp>
          </p:grpSp>
          <p:grpSp>
            <p:nvGrpSpPr>
              <p:cNvPr id="59" name="组合 58" descr="e7d195523061f1c0deeec63e560781cfd59afb0ea006f2a87ABB68BF51EA6619813959095094C18C62A12F549504892A4AAA8C1554C6663626E05CA27F281A14E6983772AFC3FB97135759321DEA3D705820548C6D5B558C558617F8003DC7157462F6C51A08AA82AC7652FD19B14B7CE280DCC3FE9191FC79CDADD895C1B7286BE30131D49449215E50D9486D429C5B"/>
              <p:cNvGrpSpPr/>
              <p:nvPr/>
            </p:nvGrpSpPr>
            <p:grpSpPr>
              <a:xfrm>
                <a:off x="2915" y="7121"/>
                <a:ext cx="5874" cy="1571"/>
                <a:chOff x="1884825" y="4548020"/>
                <a:chExt cx="3730119" cy="997731"/>
              </a:xfrm>
            </p:grpSpPr>
            <p:sp>
              <p:nvSpPr>
                <p:cNvPr id="60" name="Freeform 13"/>
                <p:cNvSpPr/>
                <p:nvPr/>
              </p:nvSpPr>
              <p:spPr bwMode="auto">
                <a:xfrm>
                  <a:off x="1884825" y="4548020"/>
                  <a:ext cx="3730119" cy="955699"/>
                </a:xfrm>
                <a:custGeom>
                  <a:avLst/>
                  <a:gdLst>
                    <a:gd name="T0" fmla="*/ 501 w 3217"/>
                    <a:gd name="T1" fmla="*/ 822 h 822"/>
                    <a:gd name="T2" fmla="*/ 3217 w 3217"/>
                    <a:gd name="T3" fmla="*/ 822 h 822"/>
                    <a:gd name="T4" fmla="*/ 3217 w 3217"/>
                    <a:gd name="T5" fmla="*/ 92 h 822"/>
                    <a:gd name="T6" fmla="*/ 3125 w 3217"/>
                    <a:gd name="T7" fmla="*/ 0 h 822"/>
                    <a:gd name="T8" fmla="*/ 0 w 3217"/>
                    <a:gd name="T9" fmla="*/ 0 h 822"/>
                    <a:gd name="T10" fmla="*/ 501 w 3217"/>
                    <a:gd name="T11" fmla="*/ 822 h 822"/>
                  </a:gdLst>
                  <a:ahLst/>
                  <a:cxnLst>
                    <a:cxn ang="0">
                      <a:pos x="T0" y="T1"/>
                    </a:cxn>
                    <a:cxn ang="0">
                      <a:pos x="T2" y="T3"/>
                    </a:cxn>
                    <a:cxn ang="0">
                      <a:pos x="T4" y="T5"/>
                    </a:cxn>
                    <a:cxn ang="0">
                      <a:pos x="T6" y="T7"/>
                    </a:cxn>
                    <a:cxn ang="0">
                      <a:pos x="T8" y="T9"/>
                    </a:cxn>
                    <a:cxn ang="0">
                      <a:pos x="T10" y="T11"/>
                    </a:cxn>
                  </a:cxnLst>
                  <a:rect l="0" t="0" r="r" b="b"/>
                  <a:pathLst>
                    <a:path w="3217" h="822">
                      <a:moveTo>
                        <a:pt x="501" y="822"/>
                      </a:moveTo>
                      <a:cubicBezTo>
                        <a:pt x="3217" y="822"/>
                        <a:pt x="3217" y="822"/>
                        <a:pt x="3217" y="822"/>
                      </a:cubicBezTo>
                      <a:cubicBezTo>
                        <a:pt x="3217" y="92"/>
                        <a:pt x="3217" y="92"/>
                        <a:pt x="3217" y="92"/>
                      </a:cubicBezTo>
                      <a:cubicBezTo>
                        <a:pt x="3217" y="41"/>
                        <a:pt x="3176" y="0"/>
                        <a:pt x="3125" y="0"/>
                      </a:cubicBezTo>
                      <a:cubicBezTo>
                        <a:pt x="0" y="0"/>
                        <a:pt x="0" y="0"/>
                        <a:pt x="0" y="0"/>
                      </a:cubicBezTo>
                      <a:lnTo>
                        <a:pt x="501" y="822"/>
                      </a:lnTo>
                      <a:close/>
                    </a:path>
                  </a:pathLst>
                </a:custGeom>
                <a:solidFill>
                  <a:schemeClr val="bg2">
                    <a:alpha val="50000"/>
                  </a:schemeClr>
                </a:solidFill>
                <a:ln>
                  <a:noFill/>
                </a:ln>
              </p:spPr>
              <p:txBody>
                <a:bodyPr vert="horz" wrap="square" lIns="91440" tIns="45720" rIns="91440" bIns="45720" numCol="1" anchor="t" anchorCtr="0" compatLnSpc="1"/>
                <a:lstStyle/>
                <a:p>
                  <a:endParaRPr lang="zh-CN" altLang="en-US"/>
                </a:p>
              </p:txBody>
            </p:sp>
            <p:sp>
              <p:nvSpPr>
                <p:cNvPr id="61" name="Rectangle 42"/>
                <p:cNvSpPr/>
                <p:nvPr/>
              </p:nvSpPr>
              <p:spPr>
                <a:xfrm flipH="1">
                  <a:off x="2480709" y="4720211"/>
                  <a:ext cx="3052936" cy="825540"/>
                </a:xfrm>
                <a:prstGeom prst="rect">
                  <a:avLst/>
                </a:prstGeom>
                <a:noFill/>
                <a:ln w="12700" cap="flat" cmpd="sng" algn="ctr">
                  <a:noFill/>
                  <a:prstDash val="solid"/>
                </a:ln>
                <a:effectLst/>
              </p:spPr>
              <p:txBody>
                <a:bodyPr lIns="91440" tIns="0" rIns="91440" bIns="0" rtlCol="0" anchor="t"/>
                <a:lstStyle/>
                <a:p>
                  <a:pPr lvl="0">
                    <a:lnSpc>
                      <a:spcPct val="150000"/>
                    </a:lnSpc>
                  </a:pPr>
                  <a:r>
                    <a:rPr lang="zh-CN" altLang="en-US" sz="1600" b="1" dirty="0">
                      <a:latin typeface="微软雅黑" panose="020B0503020204020204" pitchFamily="34" charset="-122"/>
                      <a:ea typeface="微软雅黑" panose="020B0503020204020204" pitchFamily="34" charset="-122"/>
                      <a:cs typeface="华文黑体" pitchFamily="2" charset="-122"/>
                      <a:sym typeface="Bebas" pitchFamily="2" charset="0"/>
                    </a:rPr>
                    <a:t>开展党史、新中国史、改革开放史、社会主义发展史</a:t>
                  </a:r>
                  <a:r>
                    <a:rPr lang="zh-CN" altLang="en-US" sz="1600" b="1" dirty="0">
                      <a:solidFill>
                        <a:srgbClr val="FF0000"/>
                      </a:solidFill>
                      <a:latin typeface="微软雅黑" panose="020B0503020204020204" pitchFamily="34" charset="-122"/>
                      <a:ea typeface="微软雅黑" panose="020B0503020204020204" pitchFamily="34" charset="-122"/>
                      <a:cs typeface="华文黑体" pitchFamily="2" charset="-122"/>
                      <a:sym typeface="Bebas" pitchFamily="2" charset="0"/>
                    </a:rPr>
                    <a:t>专题教育</a:t>
                  </a:r>
                  <a:endParaRPr lang="zh-CN" altLang="en-US" sz="1600" b="1" dirty="0" smtClean="0">
                    <a:solidFill>
                      <a:srgbClr val="FF0000"/>
                    </a:solidFill>
                    <a:latin typeface="微软雅黑" panose="020B0503020204020204" pitchFamily="34" charset="-122"/>
                    <a:ea typeface="微软雅黑" panose="020B0503020204020204" pitchFamily="34" charset="-122"/>
                    <a:cs typeface="华文黑体" pitchFamily="2" charset="-122"/>
                    <a:sym typeface="Bebas" pitchFamily="2" charset="0"/>
                  </a:endParaRPr>
                </a:p>
              </p:txBody>
            </p:sp>
          </p:grpSp>
        </p:grpSp>
      </p:grpSp>
    </p:spTree>
    <p:extLst>
      <p:ext uri="{BB962C8B-B14F-4D97-AF65-F5344CB8AC3E}">
        <p14:creationId xmlns:p14="http://schemas.microsoft.com/office/powerpoint/2010/main" val="338236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8" y="1143908"/>
            <a:ext cx="4412708" cy="590390"/>
            <a:chOff x="4527446" y="951570"/>
            <a:chExt cx="2810967" cy="376088"/>
          </a:xfrm>
        </p:grpSpPr>
        <p:sp>
          <p:nvSpPr>
            <p:cNvPr id="6" name="矩形 3"/>
            <p:cNvSpPr>
              <a:spLocks noChangeArrowheads="1"/>
            </p:cNvSpPr>
            <p:nvPr/>
          </p:nvSpPr>
          <p:spPr bwMode="auto">
            <a:xfrm>
              <a:off x="4527446" y="951570"/>
              <a:ext cx="281096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三）开展经常性政治体检</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3" name="组合 2"/>
          <p:cNvGrpSpPr/>
          <p:nvPr/>
        </p:nvGrpSpPr>
        <p:grpSpPr>
          <a:xfrm>
            <a:off x="1079164" y="2161677"/>
            <a:ext cx="9607585" cy="3853180"/>
            <a:chOff x="1649533" y="2161677"/>
            <a:chExt cx="9607585" cy="3853180"/>
          </a:xfrm>
        </p:grpSpPr>
        <p:grpSp>
          <p:nvGrpSpPr>
            <p:cNvPr id="66" name="组合 65"/>
            <p:cNvGrpSpPr/>
            <p:nvPr/>
          </p:nvGrpSpPr>
          <p:grpSpPr>
            <a:xfrm>
              <a:off x="8341198" y="2161677"/>
              <a:ext cx="2915920" cy="3853180"/>
              <a:chOff x="642" y="3419"/>
              <a:chExt cx="4592" cy="6068"/>
            </a:xfrm>
          </p:grpSpPr>
          <p:sp>
            <p:nvSpPr>
              <p:cNvPr id="83" name="圆角矩形 82"/>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4" name="TextBox 26"/>
              <p:cNvSpPr txBox="1"/>
              <p:nvPr/>
            </p:nvSpPr>
            <p:spPr>
              <a:xfrm>
                <a:off x="1322" y="4865"/>
                <a:ext cx="3713" cy="4023"/>
              </a:xfrm>
              <a:prstGeom prst="rect">
                <a:avLst/>
              </a:prstGeom>
              <a:noFill/>
            </p:spPr>
            <p:txBody>
              <a:bodyPr wrap="square" rtlCol="0">
                <a:spAutoFit/>
              </a:bodyPr>
              <a:lstStyle/>
              <a:p>
                <a:pPr algn="just"/>
                <a:r>
                  <a:rPr lang="zh-CN" altLang="en-US" sz="1600" dirty="0">
                    <a:latin typeface="微软雅黑" panose="020B0503020204020204" pitchFamily="34" charset="-122"/>
                    <a:ea typeface="微软雅黑" panose="020B0503020204020204" pitchFamily="34" charset="-122"/>
                  </a:rPr>
                  <a:t>领导班子还要针对巡视巡察、干部考核、专项督查反馈的意见，联系本地区本部门本单位发生的重大事件、典型案件，把自己摆进去、把职责摆进去、把工作摆进去，</a:t>
                </a:r>
                <a:r>
                  <a:rPr lang="zh-CN" altLang="en-US" sz="1600" b="1" dirty="0">
                    <a:solidFill>
                      <a:srgbClr val="FF0000"/>
                    </a:solidFill>
                    <a:latin typeface="微软雅黑" panose="020B0503020204020204" pitchFamily="34" charset="-122"/>
                    <a:ea typeface="微软雅黑" panose="020B0503020204020204" pitchFamily="34" charset="-122"/>
                  </a:rPr>
                  <a:t>集体讨论查找问题</a:t>
                </a:r>
                <a:r>
                  <a:rPr lang="zh-CN" altLang="en-US" sz="1600" dirty="0">
                    <a:latin typeface="微软雅黑" panose="020B0503020204020204" pitchFamily="34" charset="-122"/>
                    <a:ea typeface="微软雅黑" panose="020B0503020204020204" pitchFamily="34" charset="-122"/>
                  </a:rPr>
                  <a:t>。针对检视查摆的问题，</a:t>
                </a:r>
                <a:r>
                  <a:rPr lang="zh-CN" altLang="en-US" sz="1600" b="1" dirty="0">
                    <a:solidFill>
                      <a:srgbClr val="FF0000"/>
                    </a:solidFill>
                    <a:latin typeface="微软雅黑" panose="020B0503020204020204" pitchFamily="34" charset="-122"/>
                    <a:ea typeface="微软雅黑" panose="020B0503020204020204" pitchFamily="34" charset="-122"/>
                  </a:rPr>
                  <a:t>立查立</a:t>
                </a:r>
                <a:r>
                  <a:rPr lang="zh-CN" altLang="en-US" sz="1600" b="1" dirty="0">
                    <a:solidFill>
                      <a:srgbClr val="FF0000"/>
                    </a:solidFill>
                    <a:latin typeface="微软雅黑" panose="020B0503020204020204" pitchFamily="34" charset="-122"/>
                    <a:ea typeface="微软雅黑" panose="020B0503020204020204" pitchFamily="34" charset="-122"/>
                  </a:rPr>
                  <a:t>改</a:t>
                </a:r>
                <a:r>
                  <a:rPr lang="zh-CN" altLang="en-US" sz="1600" dirty="0" smtClean="0">
                    <a:latin typeface="微软雅黑" panose="020B0503020204020204" pitchFamily="34" charset="-122"/>
                    <a:ea typeface="微软雅黑" panose="020B0503020204020204" pitchFamily="34" charset="-122"/>
                  </a:rPr>
                  <a:t>。</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642" y="3419"/>
                <a:ext cx="1267" cy="1291"/>
                <a:chOff x="642" y="3419"/>
                <a:chExt cx="1267" cy="1291"/>
              </a:xfrm>
            </p:grpSpPr>
            <p:sp>
              <p:nvSpPr>
                <p:cNvPr id="87"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88" name="TextBox 20"/>
                <p:cNvSpPr txBox="1"/>
                <p:nvPr/>
              </p:nvSpPr>
              <p:spPr>
                <a:xfrm>
                  <a:off x="967" y="3574"/>
                  <a:ext cx="845"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03</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67" name="组合 66"/>
            <p:cNvGrpSpPr/>
            <p:nvPr/>
          </p:nvGrpSpPr>
          <p:grpSpPr>
            <a:xfrm>
              <a:off x="4995365" y="2161677"/>
              <a:ext cx="2915920" cy="3853180"/>
              <a:chOff x="642" y="3419"/>
              <a:chExt cx="4592" cy="6068"/>
            </a:xfrm>
          </p:grpSpPr>
          <p:sp>
            <p:nvSpPr>
              <p:cNvPr id="76" name="圆角矩形 75"/>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7" name="TextBox 26"/>
              <p:cNvSpPr txBox="1"/>
              <p:nvPr/>
            </p:nvSpPr>
            <p:spPr>
              <a:xfrm>
                <a:off x="1247" y="4855"/>
                <a:ext cx="3873" cy="4023"/>
              </a:xfrm>
              <a:prstGeom prst="rect">
                <a:avLst/>
              </a:prstGeom>
              <a:noFill/>
            </p:spPr>
            <p:txBody>
              <a:bodyPr wrap="square" rtlCol="0">
                <a:spAutoFit/>
              </a:bodyPr>
              <a:lstStyle/>
              <a:p>
                <a:pPr algn="just"/>
                <a:r>
                  <a:rPr lang="zh-CN" altLang="en-US" sz="1600" dirty="0">
                    <a:latin typeface="微软雅黑" panose="020B0503020204020204" pitchFamily="34" charset="-122"/>
                    <a:ea typeface="微软雅黑" panose="020B0503020204020204" pitchFamily="34" charset="-122"/>
                  </a:rPr>
                  <a:t>各级领导班子和党员、干部要经常对照习近平新时代中国特色社会主义思想和党中央决策部署，对照党章党规，对照人民群众新期待，对照先进典型、身边榜样，查找自身在政治、思想、组织、作风、能力、廉洁等方面存在的</a:t>
                </a:r>
                <a:r>
                  <a:rPr lang="zh-CN" altLang="en-US" sz="1600" b="1" dirty="0">
                    <a:solidFill>
                      <a:srgbClr val="FF0000"/>
                    </a:solidFill>
                    <a:latin typeface="微软雅黑" panose="020B0503020204020204" pitchFamily="34" charset="-122"/>
                    <a:ea typeface="微软雅黑" panose="020B0503020204020204" pitchFamily="34" charset="-122"/>
                  </a:rPr>
                  <a:t>差距和不足</a:t>
                </a:r>
                <a:r>
                  <a:rPr lang="zh-CN" altLang="en-US" sz="1600" dirty="0">
                    <a:latin typeface="微软雅黑" panose="020B0503020204020204" pitchFamily="34" charset="-122"/>
                    <a:ea typeface="微软雅黑" panose="020B0503020204020204" pitchFamily="34" charset="-122"/>
                  </a:rPr>
                  <a:t>。</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642" y="3419"/>
                <a:ext cx="1267" cy="1291"/>
                <a:chOff x="642" y="3419"/>
                <a:chExt cx="1267" cy="1291"/>
              </a:xfrm>
            </p:grpSpPr>
            <p:sp>
              <p:nvSpPr>
                <p:cNvPr id="80"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81" name="TextBox 20"/>
                <p:cNvSpPr txBox="1"/>
                <p:nvPr/>
              </p:nvSpPr>
              <p:spPr>
                <a:xfrm>
                  <a:off x="967" y="3574"/>
                  <a:ext cx="819"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02</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68" name="组合 67"/>
            <p:cNvGrpSpPr/>
            <p:nvPr/>
          </p:nvGrpSpPr>
          <p:grpSpPr>
            <a:xfrm>
              <a:off x="1649533" y="2161677"/>
              <a:ext cx="2915920" cy="3853180"/>
              <a:chOff x="642" y="3419"/>
              <a:chExt cx="4592" cy="6068"/>
            </a:xfrm>
          </p:grpSpPr>
          <p:sp>
            <p:nvSpPr>
              <p:cNvPr id="69" name="圆角矩形 68"/>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0" name="TextBox 26"/>
              <p:cNvSpPr txBox="1"/>
              <p:nvPr/>
            </p:nvSpPr>
            <p:spPr>
              <a:xfrm>
                <a:off x="1261" y="4860"/>
                <a:ext cx="3873" cy="3635"/>
              </a:xfrm>
              <a:prstGeom prst="rect">
                <a:avLst/>
              </a:prstGeom>
              <a:noFill/>
            </p:spPr>
            <p:txBody>
              <a:bodyPr wrap="square" rtlCol="0">
                <a:spAutoFit/>
              </a:bodyPr>
              <a:lstStyle/>
              <a:p>
                <a:pPr algn="just"/>
                <a:r>
                  <a:rPr lang="zh-CN" altLang="en-US" sz="1600" dirty="0">
                    <a:latin typeface="微软雅黑" panose="020B0503020204020204" pitchFamily="34" charset="-122"/>
                    <a:ea typeface="微软雅黑" panose="020B0503020204020204" pitchFamily="34" charset="-122"/>
                  </a:rPr>
                  <a:t>把</a:t>
                </a:r>
                <a:r>
                  <a:rPr lang="zh-CN" altLang="en-US" sz="1600" b="1" dirty="0">
                    <a:solidFill>
                      <a:srgbClr val="FF0000"/>
                    </a:solidFill>
                    <a:latin typeface="微软雅黑" panose="020B0503020204020204" pitchFamily="34" charset="-122"/>
                    <a:ea typeface="微软雅黑" panose="020B0503020204020204" pitchFamily="34" charset="-122"/>
                  </a:rPr>
                  <a:t>政治体检</a:t>
                </a:r>
                <a:r>
                  <a:rPr lang="zh-CN" altLang="en-US" sz="1600" dirty="0">
                    <a:latin typeface="微软雅黑" panose="020B0503020204020204" pitchFamily="34" charset="-122"/>
                    <a:ea typeface="微软雅黑" panose="020B0503020204020204" pitchFamily="34" charset="-122"/>
                  </a:rPr>
                  <a:t>作为党员、干部自觉打扫思想政治灰尘、不断增强政治免疫力的重要途径，发扬自我革命精神，用足用好批评和自我批评这一锐利武器，及时检视整改违背初心使命的各种问题，永葆党的先进性和纯洁性。</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642" y="3419"/>
                <a:ext cx="1267" cy="1291"/>
                <a:chOff x="642" y="3419"/>
                <a:chExt cx="1267" cy="1291"/>
              </a:xfrm>
            </p:grpSpPr>
            <p:sp>
              <p:nvSpPr>
                <p:cNvPr id="73"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74" name="TextBox 20"/>
                <p:cNvSpPr txBox="1"/>
                <p:nvPr/>
              </p:nvSpPr>
              <p:spPr>
                <a:xfrm>
                  <a:off x="967" y="3574"/>
                  <a:ext cx="677"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01</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spTree>
    <p:extLst>
      <p:ext uri="{BB962C8B-B14F-4D97-AF65-F5344CB8AC3E}">
        <p14:creationId xmlns:p14="http://schemas.microsoft.com/office/powerpoint/2010/main" val="1037236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8" y="1143908"/>
            <a:ext cx="4412708" cy="590390"/>
            <a:chOff x="4527446" y="951570"/>
            <a:chExt cx="2810967" cy="376088"/>
          </a:xfrm>
        </p:grpSpPr>
        <p:sp>
          <p:nvSpPr>
            <p:cNvPr id="6" name="矩形 3"/>
            <p:cNvSpPr>
              <a:spLocks noChangeArrowheads="1"/>
            </p:cNvSpPr>
            <p:nvPr/>
          </p:nvSpPr>
          <p:spPr bwMode="auto">
            <a:xfrm>
              <a:off x="4527446" y="951570"/>
              <a:ext cx="281096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三）开展经常性政治体检</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3" name="组合 2"/>
          <p:cNvGrpSpPr/>
          <p:nvPr/>
        </p:nvGrpSpPr>
        <p:grpSpPr>
          <a:xfrm>
            <a:off x="1079164" y="2161677"/>
            <a:ext cx="9607585" cy="3853180"/>
            <a:chOff x="1649533" y="2161677"/>
            <a:chExt cx="9607585" cy="3853180"/>
          </a:xfrm>
        </p:grpSpPr>
        <p:grpSp>
          <p:nvGrpSpPr>
            <p:cNvPr id="66" name="组合 65"/>
            <p:cNvGrpSpPr/>
            <p:nvPr/>
          </p:nvGrpSpPr>
          <p:grpSpPr>
            <a:xfrm>
              <a:off x="8341198" y="2161677"/>
              <a:ext cx="2915920" cy="3853180"/>
              <a:chOff x="642" y="3419"/>
              <a:chExt cx="4592" cy="6068"/>
            </a:xfrm>
          </p:grpSpPr>
          <p:sp>
            <p:nvSpPr>
              <p:cNvPr id="83" name="圆角矩形 82"/>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4" name="TextBox 26"/>
              <p:cNvSpPr txBox="1"/>
              <p:nvPr/>
            </p:nvSpPr>
            <p:spPr>
              <a:xfrm>
                <a:off x="1341" y="4953"/>
                <a:ext cx="3713" cy="305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把民主生活会、组织生活会整改工作同党员、干部政治体检中查找出来的问题整改结合起来，</a:t>
                </a:r>
                <a:r>
                  <a:rPr lang="zh-CN" altLang="en-US" sz="1600" b="1" dirty="0">
                    <a:solidFill>
                      <a:srgbClr val="FF0000"/>
                    </a:solidFill>
                    <a:latin typeface="微软雅黑" panose="020B0503020204020204" pitchFamily="34" charset="-122"/>
                    <a:ea typeface="微软雅黑" panose="020B0503020204020204" pitchFamily="34" charset="-122"/>
                  </a:rPr>
                  <a:t>保证整改到位</a:t>
                </a:r>
                <a:r>
                  <a:rPr lang="zh-CN" altLang="en-US" sz="1600" dirty="0">
                    <a:latin typeface="微软雅黑" panose="020B0503020204020204" pitchFamily="34" charset="-122"/>
                    <a:ea typeface="微软雅黑" panose="020B0503020204020204" pitchFamily="34" charset="-122"/>
                  </a:rPr>
                  <a:t>。</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642" y="3419"/>
                <a:ext cx="1267" cy="1291"/>
                <a:chOff x="642" y="3419"/>
                <a:chExt cx="1267" cy="1291"/>
              </a:xfrm>
            </p:grpSpPr>
            <p:sp>
              <p:nvSpPr>
                <p:cNvPr id="87"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88" name="TextBox 20"/>
                <p:cNvSpPr txBox="1"/>
                <p:nvPr/>
              </p:nvSpPr>
              <p:spPr>
                <a:xfrm>
                  <a:off x="967" y="3574"/>
                  <a:ext cx="856" cy="969"/>
                </a:xfrm>
                <a:prstGeom prst="rect">
                  <a:avLst/>
                </a:prstGeom>
                <a:noFill/>
              </p:spPr>
              <p:txBody>
                <a:bodyPr wrap="none" lIns="0" tIns="0" rIns="0" bIns="0" rtlCol="0">
                  <a:spAutoFit/>
                </a:bodyPr>
                <a:lstStyle/>
                <a:p>
                  <a:r>
                    <a:rPr lang="en-US" altLang="zh-CN" sz="4000" spc="400" dirty="0" smtClean="0">
                      <a:solidFill>
                        <a:schemeClr val="bg1"/>
                      </a:solidFill>
                      <a:latin typeface="Agency FB" panose="020B0503020202020204" pitchFamily="34" charset="0"/>
                      <a:ea typeface="微软雅黑" panose="020B0503020204020204" pitchFamily="34" charset="-122"/>
                    </a:rPr>
                    <a:t>06</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67" name="组合 66"/>
            <p:cNvGrpSpPr/>
            <p:nvPr/>
          </p:nvGrpSpPr>
          <p:grpSpPr>
            <a:xfrm>
              <a:off x="4995365" y="2161677"/>
              <a:ext cx="2915920" cy="3853180"/>
              <a:chOff x="642" y="3419"/>
              <a:chExt cx="4592" cy="6068"/>
            </a:xfrm>
          </p:grpSpPr>
          <p:sp>
            <p:nvSpPr>
              <p:cNvPr id="76" name="圆角矩形 75"/>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7" name="TextBox 26"/>
              <p:cNvSpPr txBox="1"/>
              <p:nvPr/>
            </p:nvSpPr>
            <p:spPr>
              <a:xfrm>
                <a:off x="1280" y="4953"/>
                <a:ext cx="3873" cy="305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党员领导干部要以</a:t>
                </a:r>
                <a:r>
                  <a:rPr lang="zh-CN" altLang="en-US" sz="1600" b="1" dirty="0">
                    <a:solidFill>
                      <a:srgbClr val="FF0000"/>
                    </a:solidFill>
                    <a:latin typeface="微软雅黑" panose="020B0503020204020204" pitchFamily="34" charset="-122"/>
                    <a:ea typeface="微软雅黑" panose="020B0503020204020204" pitchFamily="34" charset="-122"/>
                  </a:rPr>
                  <a:t>普通党员身份</a:t>
                </a:r>
                <a:r>
                  <a:rPr lang="zh-CN" altLang="en-US" sz="1600" dirty="0">
                    <a:latin typeface="微软雅黑" panose="020B0503020204020204" pitchFamily="34" charset="-122"/>
                    <a:ea typeface="微软雅黑" panose="020B0503020204020204" pitchFamily="34" charset="-122"/>
                  </a:rPr>
                  <a:t>参加所在党支部或者党小组组织生活，虚心听取意见，带头开展批评和自我批评。</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642" y="3419"/>
                <a:ext cx="1267" cy="1291"/>
                <a:chOff x="642" y="3419"/>
                <a:chExt cx="1267" cy="1291"/>
              </a:xfrm>
            </p:grpSpPr>
            <p:sp>
              <p:nvSpPr>
                <p:cNvPr id="80"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81" name="TextBox 20"/>
                <p:cNvSpPr txBox="1"/>
                <p:nvPr/>
              </p:nvSpPr>
              <p:spPr>
                <a:xfrm>
                  <a:off x="967" y="3574"/>
                  <a:ext cx="846" cy="969"/>
                </a:xfrm>
                <a:prstGeom prst="rect">
                  <a:avLst/>
                </a:prstGeom>
                <a:noFill/>
              </p:spPr>
              <p:txBody>
                <a:bodyPr wrap="none" lIns="0" tIns="0" rIns="0" bIns="0" rtlCol="0">
                  <a:spAutoFit/>
                </a:bodyPr>
                <a:lstStyle/>
                <a:p>
                  <a:r>
                    <a:rPr lang="en-US" altLang="zh-CN" sz="4000" spc="400" dirty="0" smtClean="0">
                      <a:solidFill>
                        <a:schemeClr val="bg1"/>
                      </a:solidFill>
                      <a:latin typeface="Agency FB" panose="020B0503020202020204" pitchFamily="34" charset="0"/>
                      <a:ea typeface="微软雅黑" panose="020B0503020204020204" pitchFamily="34" charset="-122"/>
                    </a:rPr>
                    <a:t>05</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68" name="组合 67"/>
            <p:cNvGrpSpPr/>
            <p:nvPr/>
          </p:nvGrpSpPr>
          <p:grpSpPr>
            <a:xfrm>
              <a:off x="1649533" y="2161677"/>
              <a:ext cx="2915920" cy="3853180"/>
              <a:chOff x="642" y="3419"/>
              <a:chExt cx="4592" cy="6068"/>
            </a:xfrm>
          </p:grpSpPr>
          <p:sp>
            <p:nvSpPr>
              <p:cNvPr id="69" name="圆角矩形 68"/>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0" name="TextBox 26"/>
              <p:cNvSpPr txBox="1"/>
              <p:nvPr/>
            </p:nvSpPr>
            <p:spPr>
              <a:xfrm>
                <a:off x="1275" y="4962"/>
                <a:ext cx="3873" cy="4217"/>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各级领导班子成员之间、党支部委员之间要经常性开展</a:t>
                </a:r>
                <a:r>
                  <a:rPr lang="zh-CN" altLang="en-US" sz="1600" b="1" dirty="0">
                    <a:solidFill>
                      <a:srgbClr val="FF0000"/>
                    </a:solidFill>
                    <a:latin typeface="微软雅黑" panose="020B0503020204020204" pitchFamily="34" charset="-122"/>
                    <a:ea typeface="微软雅黑" panose="020B0503020204020204" pitchFamily="34" charset="-122"/>
                  </a:rPr>
                  <a:t>谈心谈话</a:t>
                </a:r>
                <a:r>
                  <a:rPr lang="zh-CN" altLang="en-US" sz="1600" dirty="0">
                    <a:latin typeface="微软雅黑" panose="020B0503020204020204" pitchFamily="34" charset="-122"/>
                    <a:ea typeface="微软雅黑" panose="020B0503020204020204" pitchFamily="34" charset="-122"/>
                  </a:rPr>
                  <a:t>，交流思想、相互提醒、相互帮助。严格落实</a:t>
                </a:r>
                <a:r>
                  <a:rPr lang="zh-CN" altLang="en-US" sz="1600" b="1" dirty="0">
                    <a:solidFill>
                      <a:srgbClr val="FF0000"/>
                    </a:solidFill>
                    <a:latin typeface="微软雅黑" panose="020B0503020204020204" pitchFamily="34" charset="-122"/>
                    <a:ea typeface="微软雅黑" panose="020B0503020204020204" pitchFamily="34" charset="-122"/>
                  </a:rPr>
                  <a:t>民主生活会、组织生活会制度</a:t>
                </a:r>
                <a:r>
                  <a:rPr lang="zh-CN" altLang="en-US" sz="1600" dirty="0">
                    <a:latin typeface="微软雅黑" panose="020B0503020204020204" pitchFamily="34" charset="-122"/>
                    <a:ea typeface="微软雅黑" panose="020B0503020204020204" pitchFamily="34" charset="-122"/>
                  </a:rPr>
                  <a:t>，切实把批评和自我批评开展起来。</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642" y="3419"/>
                <a:ext cx="1267" cy="1291"/>
                <a:chOff x="642" y="3419"/>
                <a:chExt cx="1267" cy="1291"/>
              </a:xfrm>
            </p:grpSpPr>
            <p:sp>
              <p:nvSpPr>
                <p:cNvPr id="73"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74" name="TextBox 20"/>
                <p:cNvSpPr txBox="1"/>
                <p:nvPr/>
              </p:nvSpPr>
              <p:spPr>
                <a:xfrm>
                  <a:off x="967" y="3574"/>
                  <a:ext cx="823" cy="969"/>
                </a:xfrm>
                <a:prstGeom prst="rect">
                  <a:avLst/>
                </a:prstGeom>
                <a:noFill/>
              </p:spPr>
              <p:txBody>
                <a:bodyPr wrap="none" lIns="0" tIns="0" rIns="0" bIns="0" rtlCol="0">
                  <a:spAutoFit/>
                </a:bodyPr>
                <a:lstStyle/>
                <a:p>
                  <a:r>
                    <a:rPr lang="en-US" altLang="zh-CN" sz="4000" spc="400" dirty="0" smtClean="0">
                      <a:solidFill>
                        <a:schemeClr val="bg1"/>
                      </a:solidFill>
                      <a:latin typeface="Agency FB" panose="020B0503020202020204" pitchFamily="34" charset="0"/>
                      <a:ea typeface="微软雅黑" panose="020B0503020204020204" pitchFamily="34" charset="-122"/>
                    </a:rPr>
                    <a:t>04</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spTree>
    <p:extLst>
      <p:ext uri="{BB962C8B-B14F-4D97-AF65-F5344CB8AC3E}">
        <p14:creationId xmlns:p14="http://schemas.microsoft.com/office/powerpoint/2010/main" val="2509098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6926216" cy="590390"/>
            <a:chOff x="4527446" y="951570"/>
            <a:chExt cx="4412113" cy="376088"/>
          </a:xfrm>
        </p:grpSpPr>
        <p:sp>
          <p:nvSpPr>
            <p:cNvPr id="6" name="矩形 3"/>
            <p:cNvSpPr>
              <a:spLocks noChangeArrowheads="1"/>
            </p:cNvSpPr>
            <p:nvPr/>
          </p:nvSpPr>
          <p:spPr bwMode="auto">
            <a:xfrm>
              <a:off x="4527446" y="951570"/>
              <a:ext cx="4412113"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四）推动党员、干部履职尽责、担当作为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11" name="组合 10"/>
          <p:cNvGrpSpPr/>
          <p:nvPr/>
        </p:nvGrpSpPr>
        <p:grpSpPr>
          <a:xfrm>
            <a:off x="932780" y="2025681"/>
            <a:ext cx="10253416" cy="4156038"/>
            <a:chOff x="1082625" y="1582064"/>
            <a:chExt cx="10253416" cy="4156038"/>
          </a:xfrm>
        </p:grpSpPr>
        <p:grpSp>
          <p:nvGrpSpPr>
            <p:cNvPr id="12" name="组合 11"/>
            <p:cNvGrpSpPr/>
            <p:nvPr/>
          </p:nvGrpSpPr>
          <p:grpSpPr>
            <a:xfrm>
              <a:off x="1082625" y="1582064"/>
              <a:ext cx="10253416" cy="732790"/>
              <a:chOff x="1142070" y="2700763"/>
              <a:chExt cx="10253416" cy="732790"/>
            </a:xfrm>
          </p:grpSpPr>
          <p:sp>
            <p:nvSpPr>
              <p:cNvPr id="33" name="矩形 32"/>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敢担当、善作为</a:t>
                </a:r>
                <a:r>
                  <a:rPr lang="zh-CN" altLang="en-US" sz="2000" dirty="0">
                    <a:solidFill>
                      <a:srgbClr val="663300"/>
                    </a:solidFill>
                    <a:latin typeface="微软雅黑" panose="020B0503020204020204" pitchFamily="34" charset="-122"/>
                    <a:ea typeface="微软雅黑" panose="020B0503020204020204" pitchFamily="34" charset="-122"/>
                  </a:rPr>
                  <a:t>是新时代党员、干部必备的政治素质。</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34" name="矩形 33"/>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35"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a:ln>
                      <a:noFill/>
                    </a:ln>
                    <a:solidFill>
                      <a:schemeClr val="bg1"/>
                    </a:solidFill>
                    <a:latin typeface="Impact" panose="020B0806030902050204" pitchFamily="34" charset="0"/>
                  </a:rPr>
                  <a:t>01</a:t>
                </a:r>
              </a:p>
            </p:txBody>
          </p:sp>
        </p:grpSp>
        <p:grpSp>
          <p:nvGrpSpPr>
            <p:cNvPr id="13" name="组合 12"/>
            <p:cNvGrpSpPr/>
            <p:nvPr/>
          </p:nvGrpSpPr>
          <p:grpSpPr>
            <a:xfrm>
              <a:off x="1082625" y="2437876"/>
              <a:ext cx="10253416" cy="732790"/>
              <a:chOff x="1142070" y="2700763"/>
              <a:chExt cx="10253416" cy="732790"/>
            </a:xfrm>
          </p:grpSpPr>
          <p:sp>
            <p:nvSpPr>
              <p:cNvPr id="30" name="矩形 29"/>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教育引导党员、干部</a:t>
                </a:r>
                <a:r>
                  <a:rPr lang="zh-CN" altLang="en-US" sz="2000" b="1" dirty="0">
                    <a:solidFill>
                      <a:srgbClr val="FF0000"/>
                    </a:solidFill>
                    <a:latin typeface="微软雅黑" panose="020B0503020204020204" pitchFamily="34" charset="-122"/>
                    <a:ea typeface="微软雅黑" panose="020B0503020204020204" pitchFamily="34" charset="-122"/>
                  </a:rPr>
                  <a:t>忠实履行职责</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31" name="矩形 30"/>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32"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02</a:t>
                </a:r>
                <a:endParaRPr lang="en-US" altLang="zh-CN" sz="2600" dirty="0">
                  <a:ln>
                    <a:noFill/>
                  </a:ln>
                  <a:solidFill>
                    <a:schemeClr val="bg1"/>
                  </a:solidFill>
                  <a:latin typeface="Impact" panose="020B0806030902050204" pitchFamily="34" charset="0"/>
                </a:endParaRPr>
              </a:p>
            </p:txBody>
          </p:sp>
        </p:grpSp>
        <p:grpSp>
          <p:nvGrpSpPr>
            <p:cNvPr id="14" name="组合 13"/>
            <p:cNvGrpSpPr/>
            <p:nvPr/>
          </p:nvGrpSpPr>
          <p:grpSpPr>
            <a:xfrm>
              <a:off x="1082625" y="3293688"/>
              <a:ext cx="10253416" cy="732790"/>
              <a:chOff x="1142070" y="2700763"/>
              <a:chExt cx="10253416" cy="732790"/>
            </a:xfrm>
          </p:grpSpPr>
          <p:sp>
            <p:nvSpPr>
              <p:cNvPr id="27" name="矩形 26"/>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健全</a:t>
                </a:r>
                <a:r>
                  <a:rPr lang="zh-CN" altLang="en-US" sz="2000" b="1" dirty="0">
                    <a:solidFill>
                      <a:srgbClr val="FF0000"/>
                    </a:solidFill>
                    <a:latin typeface="微软雅黑" panose="020B0503020204020204" pitchFamily="34" charset="-122"/>
                    <a:ea typeface="微软雅黑" panose="020B0503020204020204" pitchFamily="34" charset="-122"/>
                  </a:rPr>
                  <a:t>重大突发事件</a:t>
                </a:r>
                <a:r>
                  <a:rPr lang="zh-CN" altLang="en-US" sz="2000" dirty="0">
                    <a:solidFill>
                      <a:srgbClr val="663300"/>
                    </a:solidFill>
                    <a:latin typeface="微软雅黑" panose="020B0503020204020204" pitchFamily="34" charset="-122"/>
                    <a:ea typeface="微软雅黑" panose="020B0503020204020204" pitchFamily="34" charset="-122"/>
                  </a:rPr>
                  <a:t>领导班子应急处置机制和党员、干部应急动员发挥作用</a:t>
                </a:r>
                <a:r>
                  <a:rPr lang="zh-CN" altLang="en-US" sz="2000" dirty="0" smtClean="0">
                    <a:solidFill>
                      <a:srgbClr val="663300"/>
                    </a:solidFill>
                    <a:latin typeface="微软雅黑" panose="020B0503020204020204" pitchFamily="34" charset="-122"/>
                    <a:ea typeface="微软雅黑" panose="020B0503020204020204" pitchFamily="34" charset="-122"/>
                  </a:rPr>
                  <a:t>机制。</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8" name="矩形 27"/>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9"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03</a:t>
                </a:r>
                <a:endParaRPr lang="en-US" altLang="zh-CN" sz="2600" dirty="0">
                  <a:ln>
                    <a:noFill/>
                  </a:ln>
                  <a:solidFill>
                    <a:schemeClr val="bg1"/>
                  </a:solidFill>
                  <a:latin typeface="Impact" panose="020B0806030902050204" pitchFamily="34" charset="0"/>
                </a:endParaRPr>
              </a:p>
            </p:txBody>
          </p:sp>
        </p:grpSp>
        <p:grpSp>
          <p:nvGrpSpPr>
            <p:cNvPr id="15" name="组合 14"/>
            <p:cNvGrpSpPr/>
            <p:nvPr/>
          </p:nvGrpSpPr>
          <p:grpSpPr>
            <a:xfrm>
              <a:off x="1082625" y="4149500"/>
              <a:ext cx="10253416" cy="732790"/>
              <a:chOff x="1142070" y="2700763"/>
              <a:chExt cx="10253416" cy="732790"/>
            </a:xfrm>
          </p:grpSpPr>
          <p:sp>
            <p:nvSpPr>
              <p:cNvPr id="24" name="矩形 23"/>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加强</a:t>
                </a:r>
                <a:r>
                  <a:rPr lang="zh-CN" altLang="en-US" sz="2000" b="1" dirty="0">
                    <a:solidFill>
                      <a:srgbClr val="FF0000"/>
                    </a:solidFill>
                    <a:latin typeface="微软雅黑" panose="020B0503020204020204" pitchFamily="34" charset="-122"/>
                    <a:ea typeface="微软雅黑" panose="020B0503020204020204" pitchFamily="34" charset="-122"/>
                  </a:rPr>
                  <a:t>治理能力和专业能力培训</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5" name="矩形 24"/>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6"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04</a:t>
                </a:r>
                <a:endParaRPr lang="en-US" altLang="zh-CN" sz="2600" dirty="0">
                  <a:ln>
                    <a:noFill/>
                  </a:ln>
                  <a:solidFill>
                    <a:schemeClr val="bg1"/>
                  </a:solidFill>
                  <a:latin typeface="Impact" panose="020B0806030902050204" pitchFamily="34" charset="0"/>
                </a:endParaRPr>
              </a:p>
            </p:txBody>
          </p:sp>
        </p:grpSp>
        <p:grpSp>
          <p:nvGrpSpPr>
            <p:cNvPr id="16" name="组合 15"/>
            <p:cNvGrpSpPr/>
            <p:nvPr/>
          </p:nvGrpSpPr>
          <p:grpSpPr>
            <a:xfrm>
              <a:off x="1082625" y="5005312"/>
              <a:ext cx="10253416" cy="732790"/>
              <a:chOff x="1142070" y="2700763"/>
              <a:chExt cx="10253416" cy="732790"/>
            </a:xfrm>
          </p:grpSpPr>
          <p:sp>
            <p:nvSpPr>
              <p:cNvPr id="21" name="矩形 20"/>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健全干部担当作为的</a:t>
                </a:r>
                <a:r>
                  <a:rPr lang="zh-CN" altLang="en-US" sz="2000" b="1" dirty="0">
                    <a:solidFill>
                      <a:srgbClr val="FF0000"/>
                    </a:solidFill>
                    <a:latin typeface="微软雅黑" panose="020B0503020204020204" pitchFamily="34" charset="-122"/>
                    <a:ea typeface="微软雅黑" panose="020B0503020204020204" pitchFamily="34" charset="-122"/>
                  </a:rPr>
                  <a:t>激励和保护机制</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2" name="矩形 21"/>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3"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05</a:t>
                </a:r>
                <a:endParaRPr lang="en-US" altLang="zh-CN" sz="2600" dirty="0">
                  <a:ln>
                    <a:noFill/>
                  </a:ln>
                  <a:solidFill>
                    <a:schemeClr val="bg1"/>
                  </a:solidFill>
                  <a:latin typeface="Impact" panose="020B0806030902050204" pitchFamily="34" charset="0"/>
                </a:endParaRPr>
              </a:p>
            </p:txBody>
          </p:sp>
        </p:grpSp>
      </p:grpSp>
    </p:spTree>
    <p:extLst>
      <p:ext uri="{BB962C8B-B14F-4D97-AF65-F5344CB8AC3E}">
        <p14:creationId xmlns:p14="http://schemas.microsoft.com/office/powerpoint/2010/main" val="3674179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6926216" cy="590390"/>
            <a:chOff x="4527446" y="951570"/>
            <a:chExt cx="4412113" cy="376088"/>
          </a:xfrm>
        </p:grpSpPr>
        <p:sp>
          <p:nvSpPr>
            <p:cNvPr id="6" name="矩形 3"/>
            <p:cNvSpPr>
              <a:spLocks noChangeArrowheads="1"/>
            </p:cNvSpPr>
            <p:nvPr/>
          </p:nvSpPr>
          <p:spPr bwMode="auto">
            <a:xfrm>
              <a:off x="4527446" y="951570"/>
              <a:ext cx="4412113"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五）聚焦破解重点难点问题加强调查研究</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55" name="组合 54"/>
          <p:cNvGrpSpPr/>
          <p:nvPr/>
        </p:nvGrpSpPr>
        <p:grpSpPr>
          <a:xfrm>
            <a:off x="1172506" y="1991762"/>
            <a:ext cx="9836509" cy="4227970"/>
            <a:chOff x="874664" y="2702460"/>
            <a:chExt cx="9836509" cy="4227970"/>
          </a:xfrm>
        </p:grpSpPr>
        <p:grpSp>
          <p:nvGrpSpPr>
            <p:cNvPr id="56" name="组合 55"/>
            <p:cNvGrpSpPr/>
            <p:nvPr/>
          </p:nvGrpSpPr>
          <p:grpSpPr>
            <a:xfrm>
              <a:off x="874664" y="2702460"/>
              <a:ext cx="9836509" cy="4227970"/>
              <a:chOff x="811290" y="2602110"/>
              <a:chExt cx="9836509" cy="4227970"/>
            </a:xfrm>
          </p:grpSpPr>
          <p:grpSp>
            <p:nvGrpSpPr>
              <p:cNvPr id="59" name="组合 58"/>
              <p:cNvGrpSpPr/>
              <p:nvPr/>
            </p:nvGrpSpPr>
            <p:grpSpPr>
              <a:xfrm>
                <a:off x="811290" y="2602110"/>
                <a:ext cx="9836509" cy="4227970"/>
                <a:chOff x="1203362" y="1493454"/>
                <a:chExt cx="5961168" cy="2514234"/>
              </a:xfrm>
            </p:grpSpPr>
            <p:sp>
              <p:nvSpPr>
                <p:cNvPr id="61" name="矩形 7"/>
                <p:cNvSpPr>
                  <a:spLocks noChangeArrowheads="1"/>
                </p:cNvSpPr>
                <p:nvPr/>
              </p:nvSpPr>
              <p:spPr bwMode="auto">
                <a:xfrm>
                  <a:off x="1203362" y="1493454"/>
                  <a:ext cx="5961168" cy="2514234"/>
                </a:xfrm>
                <a:custGeom>
                  <a:avLst/>
                  <a:gdLst>
                    <a:gd name="T0" fmla="*/ 3858 w 3122991"/>
                    <a:gd name="T1" fmla="*/ 236778 h 1549400"/>
                    <a:gd name="T2" fmla="*/ 327949 w 3122991"/>
                    <a:gd name="T3" fmla="*/ 5284 h 1549400"/>
                    <a:gd name="T4" fmla="*/ 3122991 w 3122991"/>
                    <a:gd name="T5" fmla="*/ 0 h 1549400"/>
                    <a:gd name="T6" fmla="*/ 3122991 w 3122991"/>
                    <a:gd name="T7" fmla="*/ 1549400 h 1549400"/>
                    <a:gd name="T8" fmla="*/ 0 w 3122991"/>
                    <a:gd name="T9" fmla="*/ 1549400 h 1549400"/>
                    <a:gd name="T10" fmla="*/ 3858 w 3122991"/>
                    <a:gd name="T11" fmla="*/ 236778 h 1549400"/>
                    <a:gd name="T12" fmla="*/ 0 60000 65536"/>
                    <a:gd name="T13" fmla="*/ 0 60000 65536"/>
                    <a:gd name="T14" fmla="*/ 0 60000 65536"/>
                    <a:gd name="T15" fmla="*/ 0 60000 65536"/>
                    <a:gd name="T16" fmla="*/ 0 60000 65536"/>
                    <a:gd name="T17" fmla="*/ 0 60000 65536"/>
                    <a:gd name="T18" fmla="*/ 0 w 3122991"/>
                    <a:gd name="T19" fmla="*/ 0 h 1549400"/>
                    <a:gd name="T20" fmla="*/ 3122991 w 3122991"/>
                    <a:gd name="T21" fmla="*/ 1549400 h 1549400"/>
                    <a:gd name="connsiteX0" fmla="*/ 3858 w 3122991"/>
                    <a:gd name="connsiteY0" fmla="*/ 236778 h 1549400"/>
                    <a:gd name="connsiteX1" fmla="*/ 159303 w 3122991"/>
                    <a:gd name="connsiteY1" fmla="*/ 17533 h 1549400"/>
                    <a:gd name="connsiteX2" fmla="*/ 3122991 w 3122991"/>
                    <a:gd name="connsiteY2" fmla="*/ 0 h 1549400"/>
                    <a:gd name="connsiteX3" fmla="*/ 3122991 w 3122991"/>
                    <a:gd name="connsiteY3" fmla="*/ 1549400 h 1549400"/>
                    <a:gd name="connsiteX4" fmla="*/ 0 w 3122991"/>
                    <a:gd name="connsiteY4" fmla="*/ 1549400 h 1549400"/>
                    <a:gd name="connsiteX5" fmla="*/ 3858 w 3122991"/>
                    <a:gd name="connsiteY5" fmla="*/ 236778 h 154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22991" h="1549400">
                      <a:moveTo>
                        <a:pt x="3858" y="236778"/>
                      </a:moveTo>
                      <a:lnTo>
                        <a:pt x="159303" y="17533"/>
                      </a:lnTo>
                      <a:lnTo>
                        <a:pt x="3122991" y="0"/>
                      </a:lnTo>
                      <a:lnTo>
                        <a:pt x="3122991" y="1549400"/>
                      </a:lnTo>
                      <a:lnTo>
                        <a:pt x="0" y="1549400"/>
                      </a:lnTo>
                      <a:lnTo>
                        <a:pt x="3858" y="236778"/>
                      </a:lnTo>
                      <a:close/>
                    </a:path>
                  </a:pathLst>
                </a:custGeom>
                <a:solidFill>
                  <a:schemeClr val="bg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62" name="任意多边形 10"/>
                <p:cNvSpPr>
                  <a:spLocks noChangeArrowheads="1"/>
                </p:cNvSpPr>
                <p:nvPr/>
              </p:nvSpPr>
              <p:spPr bwMode="auto">
                <a:xfrm>
                  <a:off x="1203934" y="1524678"/>
                  <a:ext cx="317027" cy="337074"/>
                </a:xfrm>
                <a:custGeom>
                  <a:avLst/>
                  <a:gdLst>
                    <a:gd name="T0" fmla="*/ 0 w 344438"/>
                    <a:gd name="T1" fmla="*/ 229626 h 229626"/>
                    <a:gd name="T2" fmla="*/ 344438 w 344438"/>
                    <a:gd name="T3" fmla="*/ 217324 h 229626"/>
                    <a:gd name="T4" fmla="*/ 328036 w 344438"/>
                    <a:gd name="T5" fmla="*/ 0 h 229626"/>
                    <a:gd name="T6" fmla="*/ 0 w 344438"/>
                    <a:gd name="T7" fmla="*/ 229626 h 229626"/>
                    <a:gd name="T8" fmla="*/ 0 60000 65536"/>
                    <a:gd name="T9" fmla="*/ 0 60000 65536"/>
                    <a:gd name="T10" fmla="*/ 0 60000 65536"/>
                    <a:gd name="T11" fmla="*/ 0 60000 65536"/>
                    <a:gd name="T12" fmla="*/ 0 w 344438"/>
                    <a:gd name="T13" fmla="*/ 0 h 229626"/>
                    <a:gd name="T14" fmla="*/ 344438 w 344438"/>
                    <a:gd name="T15" fmla="*/ 229626 h 229626"/>
                  </a:gdLst>
                  <a:ahLst/>
                  <a:cxnLst>
                    <a:cxn ang="T8">
                      <a:pos x="T0" y="T1"/>
                    </a:cxn>
                    <a:cxn ang="T9">
                      <a:pos x="T2" y="T3"/>
                    </a:cxn>
                    <a:cxn ang="T10">
                      <a:pos x="T4" y="T5"/>
                    </a:cxn>
                    <a:cxn ang="T11">
                      <a:pos x="T6" y="T7"/>
                    </a:cxn>
                  </a:cxnLst>
                  <a:rect l="T12" t="T13" r="T14" b="T15"/>
                  <a:pathLst>
                    <a:path w="344438" h="229626">
                      <a:moveTo>
                        <a:pt x="0" y="229626"/>
                      </a:moveTo>
                      <a:lnTo>
                        <a:pt x="344438" y="217324"/>
                      </a:lnTo>
                      <a:lnTo>
                        <a:pt x="328036" y="0"/>
                      </a:lnTo>
                      <a:lnTo>
                        <a:pt x="0" y="229626"/>
                      </a:lnTo>
                      <a:close/>
                    </a:path>
                  </a:pathLst>
                </a:custGeom>
                <a:solidFill>
                  <a:schemeClr val="bg2">
                    <a:lumMod val="90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60" name="矩形 14"/>
              <p:cNvSpPr>
                <a:spLocks noChangeArrowheads="1"/>
              </p:cNvSpPr>
              <p:nvPr/>
            </p:nvSpPr>
            <p:spPr bwMode="auto">
              <a:xfrm>
                <a:off x="1073796" y="2826836"/>
                <a:ext cx="9371260" cy="87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lnSpc>
                    <a:spcPct val="150000"/>
                  </a:lnSpc>
                  <a:buClr>
                    <a:srgbClr val="C00000"/>
                  </a:buClr>
                  <a:buFont typeface="Wingdings" panose="05000000000000000000" pitchFamily="2" charset="2"/>
                  <a:buChar char="l"/>
                </a:pPr>
                <a:r>
                  <a:rPr lang="zh-CN" altLang="en-US" b="1" dirty="0">
                    <a:solidFill>
                      <a:srgbClr val="C00000"/>
                    </a:solidFill>
                    <a:latin typeface="微软雅黑" pitchFamily="34" charset="-122"/>
                    <a:ea typeface="微软雅黑" pitchFamily="34" charset="-122"/>
                    <a:sym typeface="微软雅黑" pitchFamily="34" charset="-122"/>
                  </a:rPr>
                  <a:t>大兴调查研究之风，把调查研究贯穿工作谋划、决策和执行全过程，贯穿发现和解决问题、密切党群干群关系全过程。</a:t>
                </a:r>
                <a:endParaRPr lang="en-US" altLang="zh-CN" b="1" dirty="0" smtClean="0">
                  <a:solidFill>
                    <a:srgbClr val="C00000"/>
                  </a:solidFill>
                  <a:latin typeface="微软雅黑" pitchFamily="34" charset="-122"/>
                  <a:ea typeface="微软雅黑" pitchFamily="34" charset="-122"/>
                  <a:sym typeface="微软雅黑" pitchFamily="34" charset="-122"/>
                </a:endParaRPr>
              </a:p>
            </p:txBody>
          </p:sp>
        </p:grpSp>
        <p:sp>
          <p:nvSpPr>
            <p:cNvPr id="58" name="矩形 14"/>
            <p:cNvSpPr>
              <a:spLocks noChangeArrowheads="1"/>
            </p:cNvSpPr>
            <p:nvPr/>
          </p:nvSpPr>
          <p:spPr bwMode="auto">
            <a:xfrm>
              <a:off x="1398733" y="3818758"/>
              <a:ext cx="9042299" cy="295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buClr>
                  <a:srgbClr val="F2F2F2"/>
                </a:buClr>
              </a:pPr>
              <a:r>
                <a:rPr lang="zh-CN" altLang="en-US" dirty="0">
                  <a:latin typeface="微软雅黑 Light" panose="020B0502040204020203" pitchFamily="34" charset="-122"/>
                  <a:ea typeface="微软雅黑 Light" panose="020B0502040204020203" pitchFamily="34" charset="-122"/>
                </a:rPr>
                <a:t>县处级以上领导班子要围绕贯彻落实党中央决策部署和当前正在做的事情，着眼解决实际问题，每年研究确定若干重点调研课题。领导干部要结合分管工作领题调研，自己撰写或主持起草调研报告。调研结束后，领导班子要研究分析问题症结、提出政策措施，把调研成果转化为解决问题、改进工作的实招硬招。坚持问题导向，哪些方面问题突出就聚焦哪些方面调研，问题出在哪个环节就重点在哪个环节调研。对调研发现的问题，能解决的马上解决，一时解决不了的要有时限。加强调研统筹，改进调研作风，防止扎堆调研、作秀调研，不增加基层负担。</a:t>
              </a:r>
              <a:endParaRPr lang="en-US" altLang="zh-CN" b="1" dirty="0">
                <a:latin typeface="微软雅黑 Light" panose="020B0502040204020203" pitchFamily="34" charset="-122"/>
                <a:ea typeface="微软雅黑 Light" panose="020B0502040204020203" pitchFamily="34" charset="-122"/>
                <a:sym typeface="微软雅黑" pitchFamily="34" charset="-122"/>
              </a:endParaRPr>
            </a:p>
          </p:txBody>
        </p:sp>
      </p:grpSp>
    </p:spTree>
    <p:extLst>
      <p:ext uri="{BB962C8B-B14F-4D97-AF65-F5344CB8AC3E}">
        <p14:creationId xmlns:p14="http://schemas.microsoft.com/office/powerpoint/2010/main" val="2087464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6926216" cy="590390"/>
            <a:chOff x="4527446" y="951570"/>
            <a:chExt cx="4412113" cy="376088"/>
          </a:xfrm>
        </p:grpSpPr>
        <p:sp>
          <p:nvSpPr>
            <p:cNvPr id="6" name="矩形 3"/>
            <p:cNvSpPr>
              <a:spLocks noChangeArrowheads="1"/>
            </p:cNvSpPr>
            <p:nvPr/>
          </p:nvSpPr>
          <p:spPr bwMode="auto">
            <a:xfrm>
              <a:off x="4527446" y="951570"/>
              <a:ext cx="4412113"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六）坚持不懈为群众办实事做好事解难事</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55" name="组合 54"/>
          <p:cNvGrpSpPr/>
          <p:nvPr/>
        </p:nvGrpSpPr>
        <p:grpSpPr>
          <a:xfrm>
            <a:off x="1172506" y="1991762"/>
            <a:ext cx="9836509" cy="4532618"/>
            <a:chOff x="874664" y="2702460"/>
            <a:chExt cx="9836509" cy="4532618"/>
          </a:xfrm>
        </p:grpSpPr>
        <p:grpSp>
          <p:nvGrpSpPr>
            <p:cNvPr id="56" name="组合 55"/>
            <p:cNvGrpSpPr/>
            <p:nvPr/>
          </p:nvGrpSpPr>
          <p:grpSpPr>
            <a:xfrm>
              <a:off x="874664" y="2702460"/>
              <a:ext cx="9836509" cy="4227970"/>
              <a:chOff x="811290" y="2602110"/>
              <a:chExt cx="9836509" cy="4227970"/>
            </a:xfrm>
          </p:grpSpPr>
          <p:grpSp>
            <p:nvGrpSpPr>
              <p:cNvPr id="59" name="组合 58"/>
              <p:cNvGrpSpPr/>
              <p:nvPr/>
            </p:nvGrpSpPr>
            <p:grpSpPr>
              <a:xfrm>
                <a:off x="811290" y="2602110"/>
                <a:ext cx="9836509" cy="4227970"/>
                <a:chOff x="1203362" y="1493454"/>
                <a:chExt cx="5961168" cy="2514234"/>
              </a:xfrm>
            </p:grpSpPr>
            <p:sp>
              <p:nvSpPr>
                <p:cNvPr id="61" name="矩形 7"/>
                <p:cNvSpPr>
                  <a:spLocks noChangeArrowheads="1"/>
                </p:cNvSpPr>
                <p:nvPr/>
              </p:nvSpPr>
              <p:spPr bwMode="auto">
                <a:xfrm>
                  <a:off x="1203362" y="1493454"/>
                  <a:ext cx="5961168" cy="2514234"/>
                </a:xfrm>
                <a:custGeom>
                  <a:avLst/>
                  <a:gdLst>
                    <a:gd name="T0" fmla="*/ 3858 w 3122991"/>
                    <a:gd name="T1" fmla="*/ 236778 h 1549400"/>
                    <a:gd name="T2" fmla="*/ 327949 w 3122991"/>
                    <a:gd name="T3" fmla="*/ 5284 h 1549400"/>
                    <a:gd name="T4" fmla="*/ 3122991 w 3122991"/>
                    <a:gd name="T5" fmla="*/ 0 h 1549400"/>
                    <a:gd name="T6" fmla="*/ 3122991 w 3122991"/>
                    <a:gd name="T7" fmla="*/ 1549400 h 1549400"/>
                    <a:gd name="T8" fmla="*/ 0 w 3122991"/>
                    <a:gd name="T9" fmla="*/ 1549400 h 1549400"/>
                    <a:gd name="T10" fmla="*/ 3858 w 3122991"/>
                    <a:gd name="T11" fmla="*/ 236778 h 1549400"/>
                    <a:gd name="T12" fmla="*/ 0 60000 65536"/>
                    <a:gd name="T13" fmla="*/ 0 60000 65536"/>
                    <a:gd name="T14" fmla="*/ 0 60000 65536"/>
                    <a:gd name="T15" fmla="*/ 0 60000 65536"/>
                    <a:gd name="T16" fmla="*/ 0 60000 65536"/>
                    <a:gd name="T17" fmla="*/ 0 60000 65536"/>
                    <a:gd name="T18" fmla="*/ 0 w 3122991"/>
                    <a:gd name="T19" fmla="*/ 0 h 1549400"/>
                    <a:gd name="T20" fmla="*/ 3122991 w 3122991"/>
                    <a:gd name="T21" fmla="*/ 1549400 h 1549400"/>
                    <a:gd name="connsiteX0" fmla="*/ 3858 w 3122991"/>
                    <a:gd name="connsiteY0" fmla="*/ 236778 h 1549400"/>
                    <a:gd name="connsiteX1" fmla="*/ 159303 w 3122991"/>
                    <a:gd name="connsiteY1" fmla="*/ 17533 h 1549400"/>
                    <a:gd name="connsiteX2" fmla="*/ 3122991 w 3122991"/>
                    <a:gd name="connsiteY2" fmla="*/ 0 h 1549400"/>
                    <a:gd name="connsiteX3" fmla="*/ 3122991 w 3122991"/>
                    <a:gd name="connsiteY3" fmla="*/ 1549400 h 1549400"/>
                    <a:gd name="connsiteX4" fmla="*/ 0 w 3122991"/>
                    <a:gd name="connsiteY4" fmla="*/ 1549400 h 1549400"/>
                    <a:gd name="connsiteX5" fmla="*/ 3858 w 3122991"/>
                    <a:gd name="connsiteY5" fmla="*/ 236778 h 154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22991" h="1549400">
                      <a:moveTo>
                        <a:pt x="3858" y="236778"/>
                      </a:moveTo>
                      <a:lnTo>
                        <a:pt x="159303" y="17533"/>
                      </a:lnTo>
                      <a:lnTo>
                        <a:pt x="3122991" y="0"/>
                      </a:lnTo>
                      <a:lnTo>
                        <a:pt x="3122991" y="1549400"/>
                      </a:lnTo>
                      <a:lnTo>
                        <a:pt x="0" y="1549400"/>
                      </a:lnTo>
                      <a:lnTo>
                        <a:pt x="3858" y="236778"/>
                      </a:lnTo>
                      <a:close/>
                    </a:path>
                  </a:pathLst>
                </a:custGeom>
                <a:solidFill>
                  <a:schemeClr val="bg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62" name="任意多边形 10"/>
                <p:cNvSpPr>
                  <a:spLocks noChangeArrowheads="1"/>
                </p:cNvSpPr>
                <p:nvPr/>
              </p:nvSpPr>
              <p:spPr bwMode="auto">
                <a:xfrm>
                  <a:off x="1203934" y="1524678"/>
                  <a:ext cx="317027" cy="337074"/>
                </a:xfrm>
                <a:custGeom>
                  <a:avLst/>
                  <a:gdLst>
                    <a:gd name="T0" fmla="*/ 0 w 344438"/>
                    <a:gd name="T1" fmla="*/ 229626 h 229626"/>
                    <a:gd name="T2" fmla="*/ 344438 w 344438"/>
                    <a:gd name="T3" fmla="*/ 217324 h 229626"/>
                    <a:gd name="T4" fmla="*/ 328036 w 344438"/>
                    <a:gd name="T5" fmla="*/ 0 h 229626"/>
                    <a:gd name="T6" fmla="*/ 0 w 344438"/>
                    <a:gd name="T7" fmla="*/ 229626 h 229626"/>
                    <a:gd name="T8" fmla="*/ 0 60000 65536"/>
                    <a:gd name="T9" fmla="*/ 0 60000 65536"/>
                    <a:gd name="T10" fmla="*/ 0 60000 65536"/>
                    <a:gd name="T11" fmla="*/ 0 60000 65536"/>
                    <a:gd name="T12" fmla="*/ 0 w 344438"/>
                    <a:gd name="T13" fmla="*/ 0 h 229626"/>
                    <a:gd name="T14" fmla="*/ 344438 w 344438"/>
                    <a:gd name="T15" fmla="*/ 229626 h 229626"/>
                  </a:gdLst>
                  <a:ahLst/>
                  <a:cxnLst>
                    <a:cxn ang="T8">
                      <a:pos x="T0" y="T1"/>
                    </a:cxn>
                    <a:cxn ang="T9">
                      <a:pos x="T2" y="T3"/>
                    </a:cxn>
                    <a:cxn ang="T10">
                      <a:pos x="T4" y="T5"/>
                    </a:cxn>
                    <a:cxn ang="T11">
                      <a:pos x="T6" y="T7"/>
                    </a:cxn>
                  </a:cxnLst>
                  <a:rect l="T12" t="T13" r="T14" b="T15"/>
                  <a:pathLst>
                    <a:path w="344438" h="229626">
                      <a:moveTo>
                        <a:pt x="0" y="229626"/>
                      </a:moveTo>
                      <a:lnTo>
                        <a:pt x="344438" y="217324"/>
                      </a:lnTo>
                      <a:lnTo>
                        <a:pt x="328036" y="0"/>
                      </a:lnTo>
                      <a:lnTo>
                        <a:pt x="0" y="229626"/>
                      </a:lnTo>
                      <a:close/>
                    </a:path>
                  </a:pathLst>
                </a:custGeom>
                <a:solidFill>
                  <a:schemeClr val="bg2">
                    <a:lumMod val="90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60" name="矩形 14"/>
              <p:cNvSpPr>
                <a:spLocks noChangeArrowheads="1"/>
              </p:cNvSpPr>
              <p:nvPr/>
            </p:nvSpPr>
            <p:spPr bwMode="auto">
              <a:xfrm>
                <a:off x="1073796" y="2826836"/>
                <a:ext cx="9371260" cy="87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lnSpc>
                    <a:spcPct val="150000"/>
                  </a:lnSpc>
                  <a:buClr>
                    <a:srgbClr val="C00000"/>
                  </a:buClr>
                  <a:buFont typeface="Wingdings" panose="05000000000000000000" pitchFamily="2" charset="2"/>
                  <a:buChar char="l"/>
                </a:pPr>
                <a:r>
                  <a:rPr lang="zh-CN" altLang="en-US" b="1" dirty="0">
                    <a:solidFill>
                      <a:srgbClr val="C00000"/>
                    </a:solidFill>
                    <a:latin typeface="微软雅黑" pitchFamily="34" charset="-122"/>
                    <a:ea typeface="微软雅黑" pitchFamily="34" charset="-122"/>
                    <a:sym typeface="微软雅黑" pitchFamily="34" charset="-122"/>
                  </a:rPr>
                  <a:t>始终坚持以人民为中心，牢记人民利益高于一切，真心实意帮助群众解决实际困难，增强人民群众的获得感、幸福感、安全感。</a:t>
                </a:r>
                <a:endParaRPr lang="en-US" altLang="zh-CN" b="1" dirty="0" smtClean="0">
                  <a:solidFill>
                    <a:srgbClr val="C00000"/>
                  </a:solidFill>
                  <a:latin typeface="微软雅黑" pitchFamily="34" charset="-122"/>
                  <a:ea typeface="微软雅黑" pitchFamily="34" charset="-122"/>
                  <a:sym typeface="微软雅黑" pitchFamily="34" charset="-122"/>
                </a:endParaRPr>
              </a:p>
            </p:txBody>
          </p:sp>
        </p:grpSp>
        <p:sp>
          <p:nvSpPr>
            <p:cNvPr id="58" name="矩形 14"/>
            <p:cNvSpPr>
              <a:spLocks noChangeArrowheads="1"/>
            </p:cNvSpPr>
            <p:nvPr/>
          </p:nvSpPr>
          <p:spPr bwMode="auto">
            <a:xfrm>
              <a:off x="1398733" y="3818758"/>
              <a:ext cx="9042299"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buClr>
                  <a:srgbClr val="F2F2F2"/>
                </a:buClr>
              </a:pPr>
              <a:r>
                <a:rPr lang="zh-CN" altLang="en-US" dirty="0" smtClean="0">
                  <a:latin typeface="微软雅黑 Light" panose="020B0502040204020203" pitchFamily="34" charset="-122"/>
                  <a:ea typeface="微软雅黑 Light" panose="020B0502040204020203" pitchFamily="34" charset="-122"/>
                </a:rPr>
                <a:t>要</a:t>
              </a:r>
              <a:r>
                <a:rPr lang="zh-CN" altLang="en-US" dirty="0">
                  <a:latin typeface="微软雅黑 Light" panose="020B0502040204020203" pitchFamily="34" charset="-122"/>
                  <a:ea typeface="微软雅黑 Light" panose="020B0502040204020203" pitchFamily="34" charset="-122"/>
                </a:rPr>
                <a:t>聚焦解决人民群众最急最忧最盼的问题，制定年度民生实事计划。采取适当方式公开方案、进度和结果，接受群众评价和监督。完善党员、干部直接联系群众制度，县处级以上党政领导班子成员要建立基层联系点，联系时间一般不少于</a:t>
              </a:r>
              <a:r>
                <a:rPr lang="en-US" altLang="zh-CN" dirty="0">
                  <a:latin typeface="微软雅黑 Light" panose="020B0502040204020203" pitchFamily="34" charset="-122"/>
                  <a:ea typeface="微软雅黑 Light" panose="020B0502040204020203" pitchFamily="34" charset="-122"/>
                </a:rPr>
                <a:t>1</a:t>
              </a:r>
              <a:r>
                <a:rPr lang="zh-CN" altLang="en-US" dirty="0" smtClean="0">
                  <a:latin typeface="微软雅黑 Light" panose="020B0502040204020203" pitchFamily="34" charset="-122"/>
                  <a:ea typeface="微软雅黑 Light" panose="020B0502040204020203" pitchFamily="34" charset="-122"/>
                </a:rPr>
                <a:t>年。</a:t>
              </a:r>
              <a:r>
                <a:rPr lang="zh-CN" altLang="en-US" dirty="0">
                  <a:latin typeface="微软雅黑 Light" panose="020B0502040204020203" pitchFamily="34" charset="-122"/>
                  <a:ea typeface="微软雅黑 Light" panose="020B0502040204020203" pitchFamily="34" charset="-122"/>
                </a:rPr>
                <a:t>领导干部每年深入联系点至少</a:t>
              </a:r>
              <a:r>
                <a:rPr lang="en-US" altLang="zh-CN" dirty="0">
                  <a:latin typeface="微软雅黑 Light" panose="020B0502040204020203" pitchFamily="34" charset="-122"/>
                  <a:ea typeface="微软雅黑 Light" panose="020B0502040204020203" pitchFamily="34" charset="-122"/>
                </a:rPr>
                <a:t>1</a:t>
              </a:r>
              <a:r>
                <a:rPr lang="zh-CN" altLang="en-US" dirty="0">
                  <a:latin typeface="微软雅黑 Light" panose="020B0502040204020203" pitchFamily="34" charset="-122"/>
                  <a:ea typeface="微软雅黑 Light" panose="020B0502040204020203" pitchFamily="34" charset="-122"/>
                </a:rPr>
                <a:t>次。围绕解决改革发展稳定中的重点难点问题开展联系点工作，了解社情民意，帮助建强基层组织、谋划发展思路、解决发展难题。推行党员志愿服务，组织党员结合实际参加党组织开展的志愿服务活动，鼓励和引导在职党员到工作地或居住地党组织报到为群众服务。把联系服务群众与经常性做好群众思想政治工作结合起来，在解决实际问题中教育引导群众、组织凝聚群众，保持党同人民群众的血肉联系。</a:t>
              </a:r>
              <a:endParaRPr lang="en-US" altLang="zh-CN" b="1" dirty="0">
                <a:latin typeface="微软雅黑 Light" panose="020B0502040204020203" pitchFamily="34" charset="-122"/>
                <a:ea typeface="微软雅黑 Light" panose="020B0502040204020203" pitchFamily="34" charset="-122"/>
                <a:sym typeface="微软雅黑" pitchFamily="34" charset="-122"/>
              </a:endParaRPr>
            </a:p>
          </p:txBody>
        </p:sp>
      </p:grpSp>
    </p:spTree>
    <p:extLst>
      <p:ext uri="{BB962C8B-B14F-4D97-AF65-F5344CB8AC3E}">
        <p14:creationId xmlns:p14="http://schemas.microsoft.com/office/powerpoint/2010/main" val="3754876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5848999" cy="590390"/>
            <a:chOff x="4527446" y="951570"/>
            <a:chExt cx="3725908" cy="376088"/>
          </a:xfrm>
        </p:grpSpPr>
        <p:sp>
          <p:nvSpPr>
            <p:cNvPr id="6" name="矩形 3"/>
            <p:cNvSpPr>
              <a:spLocks noChangeArrowheads="1"/>
            </p:cNvSpPr>
            <p:nvPr/>
          </p:nvSpPr>
          <p:spPr bwMode="auto">
            <a:xfrm>
              <a:off x="4527446" y="951570"/>
              <a:ext cx="3725908"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七）坚决反对形式主义、官僚主义</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11" name="组合 10"/>
          <p:cNvGrpSpPr/>
          <p:nvPr/>
        </p:nvGrpSpPr>
        <p:grpSpPr>
          <a:xfrm>
            <a:off x="932780" y="2025681"/>
            <a:ext cx="10253416" cy="4156038"/>
            <a:chOff x="1082625" y="1582064"/>
            <a:chExt cx="10253416" cy="4156038"/>
          </a:xfrm>
        </p:grpSpPr>
        <p:grpSp>
          <p:nvGrpSpPr>
            <p:cNvPr id="12" name="组合 11"/>
            <p:cNvGrpSpPr/>
            <p:nvPr/>
          </p:nvGrpSpPr>
          <p:grpSpPr>
            <a:xfrm>
              <a:off x="1082625" y="1582064"/>
              <a:ext cx="10253416" cy="732790"/>
              <a:chOff x="1142070" y="2700763"/>
              <a:chExt cx="10253416" cy="732790"/>
            </a:xfrm>
          </p:grpSpPr>
          <p:sp>
            <p:nvSpPr>
              <p:cNvPr id="33" name="矩形 32"/>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各地区各部门各单位要把</a:t>
                </a:r>
                <a:r>
                  <a:rPr lang="zh-CN" altLang="en-US" sz="2000" b="1" dirty="0">
                    <a:solidFill>
                      <a:srgbClr val="FF0000"/>
                    </a:solidFill>
                    <a:latin typeface="微软雅黑" panose="020B0503020204020204" pitchFamily="34" charset="-122"/>
                    <a:ea typeface="微软雅黑" panose="020B0503020204020204" pitchFamily="34" charset="-122"/>
                  </a:rPr>
                  <a:t>树立正确政绩观</a:t>
                </a:r>
                <a:r>
                  <a:rPr lang="zh-CN" altLang="en-US" sz="2000" dirty="0">
                    <a:solidFill>
                      <a:srgbClr val="663300"/>
                    </a:solidFill>
                    <a:latin typeface="微软雅黑" panose="020B0503020204020204" pitchFamily="34" charset="-122"/>
                    <a:ea typeface="微软雅黑" panose="020B0503020204020204" pitchFamily="34" charset="-122"/>
                  </a:rPr>
                  <a:t>的要求具体化。</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34" name="矩形 33"/>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35"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a:ln>
                      <a:noFill/>
                    </a:ln>
                    <a:solidFill>
                      <a:schemeClr val="bg1"/>
                    </a:solidFill>
                    <a:latin typeface="Impact" panose="020B0806030902050204" pitchFamily="34" charset="0"/>
                  </a:rPr>
                  <a:t>01</a:t>
                </a:r>
              </a:p>
            </p:txBody>
          </p:sp>
        </p:grpSp>
        <p:grpSp>
          <p:nvGrpSpPr>
            <p:cNvPr id="13" name="组合 12"/>
            <p:cNvGrpSpPr/>
            <p:nvPr/>
          </p:nvGrpSpPr>
          <p:grpSpPr>
            <a:xfrm>
              <a:off x="1082625" y="2437876"/>
              <a:ext cx="10253416" cy="732790"/>
              <a:chOff x="1142070" y="2700763"/>
              <a:chExt cx="10253416" cy="732790"/>
            </a:xfrm>
          </p:grpSpPr>
          <p:sp>
            <p:nvSpPr>
              <p:cNvPr id="30" name="矩形 29"/>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1600" b="1" dirty="0">
                    <a:solidFill>
                      <a:srgbClr val="FF0000"/>
                    </a:solidFill>
                    <a:latin typeface="微软雅黑" panose="020B0503020204020204" pitchFamily="34" charset="-122"/>
                    <a:ea typeface="微软雅黑" panose="020B0503020204020204" pitchFamily="34" charset="-122"/>
                  </a:rPr>
                  <a:t>重点纠治</a:t>
                </a:r>
                <a:r>
                  <a:rPr lang="zh-CN" altLang="en-US" sz="1600" dirty="0">
                    <a:solidFill>
                      <a:srgbClr val="663300"/>
                    </a:solidFill>
                    <a:latin typeface="微软雅黑" panose="020B0503020204020204" pitchFamily="34" charset="-122"/>
                    <a:ea typeface="微软雅黑" panose="020B0503020204020204" pitchFamily="34" charset="-122"/>
                  </a:rPr>
                  <a:t>贯彻落实党中央决策部署装样子、做选择、搞变通，维护群众利益不担当不作为特别是漠视人民群众生命安全和身体健康，发文开会不切实际，落实工作重“形”不重“效”、重“痕”不重“绩”，督查检查考核大范围要台账资料，多头重复向基层派任务要表格等</a:t>
                </a:r>
                <a:r>
                  <a:rPr lang="zh-CN" altLang="en-US" sz="1600" dirty="0" smtClean="0">
                    <a:solidFill>
                      <a:srgbClr val="663300"/>
                    </a:solidFill>
                    <a:latin typeface="微软雅黑" panose="020B0503020204020204" pitchFamily="34" charset="-122"/>
                    <a:ea typeface="微软雅黑" panose="020B0503020204020204" pitchFamily="34" charset="-122"/>
                  </a:rPr>
                  <a:t>问题。</a:t>
                </a:r>
                <a:endParaRPr lang="zh-CN" altLang="en-US" sz="1600" dirty="0">
                  <a:solidFill>
                    <a:srgbClr val="663300"/>
                  </a:solidFill>
                  <a:latin typeface="微软雅黑" panose="020B0503020204020204" pitchFamily="34" charset="-122"/>
                  <a:ea typeface="微软雅黑" panose="020B0503020204020204" pitchFamily="34" charset="-122"/>
                </a:endParaRPr>
              </a:p>
            </p:txBody>
          </p:sp>
          <p:sp>
            <p:nvSpPr>
              <p:cNvPr id="31" name="矩形 30"/>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32"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02</a:t>
                </a:r>
                <a:endParaRPr lang="en-US" altLang="zh-CN" sz="2600" dirty="0">
                  <a:ln>
                    <a:noFill/>
                  </a:ln>
                  <a:solidFill>
                    <a:schemeClr val="bg1"/>
                  </a:solidFill>
                  <a:latin typeface="Impact" panose="020B0806030902050204" pitchFamily="34" charset="0"/>
                </a:endParaRPr>
              </a:p>
            </p:txBody>
          </p:sp>
        </p:grpSp>
        <p:grpSp>
          <p:nvGrpSpPr>
            <p:cNvPr id="14" name="组合 13"/>
            <p:cNvGrpSpPr/>
            <p:nvPr/>
          </p:nvGrpSpPr>
          <p:grpSpPr>
            <a:xfrm>
              <a:off x="1082625" y="3293688"/>
              <a:ext cx="10253416" cy="732790"/>
              <a:chOff x="1142070" y="2700763"/>
              <a:chExt cx="10253416" cy="732790"/>
            </a:xfrm>
          </p:grpSpPr>
          <p:sp>
            <p:nvSpPr>
              <p:cNvPr id="27" name="矩形 26"/>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通过明察暗访、监督举报、重点督办，</a:t>
                </a:r>
                <a:r>
                  <a:rPr lang="zh-CN" altLang="en-US" sz="2000" b="1" dirty="0">
                    <a:solidFill>
                      <a:srgbClr val="FF0000"/>
                    </a:solidFill>
                    <a:latin typeface="微软雅黑" panose="020B0503020204020204" pitchFamily="34" charset="-122"/>
                    <a:ea typeface="微软雅黑" panose="020B0503020204020204" pitchFamily="34" charset="-122"/>
                  </a:rPr>
                  <a:t>严肃查处典型问题</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8" name="矩形 27"/>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9"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03</a:t>
                </a:r>
                <a:endParaRPr lang="en-US" altLang="zh-CN" sz="2600" dirty="0">
                  <a:ln>
                    <a:noFill/>
                  </a:ln>
                  <a:solidFill>
                    <a:schemeClr val="bg1"/>
                  </a:solidFill>
                  <a:latin typeface="Impact" panose="020B0806030902050204" pitchFamily="34" charset="0"/>
                </a:endParaRPr>
              </a:p>
            </p:txBody>
          </p:sp>
        </p:grpSp>
        <p:grpSp>
          <p:nvGrpSpPr>
            <p:cNvPr id="15" name="组合 14"/>
            <p:cNvGrpSpPr/>
            <p:nvPr/>
          </p:nvGrpSpPr>
          <p:grpSpPr>
            <a:xfrm>
              <a:off x="1082625" y="4149500"/>
              <a:ext cx="10253416" cy="732790"/>
              <a:chOff x="1142070" y="2700763"/>
              <a:chExt cx="10253416" cy="732790"/>
            </a:xfrm>
          </p:grpSpPr>
          <p:sp>
            <p:nvSpPr>
              <p:cNvPr id="24" name="矩形 23"/>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各地区各部门各单位每年要对形式主义、官僚主义问题纠治情况</a:t>
                </a:r>
                <a:r>
                  <a:rPr lang="zh-CN" altLang="en-US" sz="2000" b="1" dirty="0">
                    <a:solidFill>
                      <a:srgbClr val="FF0000"/>
                    </a:solidFill>
                    <a:latin typeface="微软雅黑" panose="020B0503020204020204" pitchFamily="34" charset="-122"/>
                    <a:ea typeface="微软雅黑" panose="020B0503020204020204" pitchFamily="34" charset="-122"/>
                  </a:rPr>
                  <a:t>进行自查</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5" name="矩形 24"/>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6"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04</a:t>
                </a:r>
                <a:endParaRPr lang="en-US" altLang="zh-CN" sz="2600" dirty="0">
                  <a:ln>
                    <a:noFill/>
                  </a:ln>
                  <a:solidFill>
                    <a:schemeClr val="bg1"/>
                  </a:solidFill>
                  <a:latin typeface="Impact" panose="020B0806030902050204" pitchFamily="34" charset="0"/>
                </a:endParaRPr>
              </a:p>
            </p:txBody>
          </p:sp>
        </p:grpSp>
        <p:grpSp>
          <p:nvGrpSpPr>
            <p:cNvPr id="16" name="组合 15"/>
            <p:cNvGrpSpPr/>
            <p:nvPr/>
          </p:nvGrpSpPr>
          <p:grpSpPr>
            <a:xfrm>
              <a:off x="1082625" y="5005312"/>
              <a:ext cx="10253416" cy="732790"/>
              <a:chOff x="1142070" y="2700763"/>
              <a:chExt cx="10253416" cy="732790"/>
            </a:xfrm>
          </p:grpSpPr>
          <p:sp>
            <p:nvSpPr>
              <p:cNvPr id="21" name="矩形 20"/>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对形式主义、官僚主义的新表现、新动向进行梳理，作为下一年度</a:t>
                </a:r>
                <a:r>
                  <a:rPr lang="zh-CN" altLang="en-US" sz="2000" b="1" dirty="0">
                    <a:solidFill>
                      <a:srgbClr val="FF0000"/>
                    </a:solidFill>
                    <a:latin typeface="微软雅黑" panose="020B0503020204020204" pitchFamily="34" charset="-122"/>
                    <a:ea typeface="微软雅黑" panose="020B0503020204020204" pitchFamily="34" charset="-122"/>
                  </a:rPr>
                  <a:t>纠治重点</a:t>
                </a:r>
                <a:r>
                  <a:rPr lang="zh-CN" altLang="en-US" sz="2000" b="1" dirty="0" smtClean="0">
                    <a:solidFill>
                      <a:srgbClr val="FF0000"/>
                    </a:solidFill>
                    <a:latin typeface="微软雅黑" panose="020B0503020204020204" pitchFamily="34" charset="-122"/>
                    <a:ea typeface="微软雅黑" panose="020B0503020204020204" pitchFamily="34" charset="-122"/>
                  </a:rPr>
                  <a:t>任务</a:t>
                </a:r>
                <a:r>
                  <a:rPr lang="zh-CN" altLang="en-US" sz="2000" dirty="0" smtClean="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22" name="矩形 21"/>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23"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05</a:t>
                </a:r>
                <a:endParaRPr lang="en-US" altLang="zh-CN" sz="2600" dirty="0">
                  <a:ln>
                    <a:noFill/>
                  </a:ln>
                  <a:solidFill>
                    <a:schemeClr val="bg1"/>
                  </a:solidFill>
                  <a:latin typeface="Impact" panose="020B0806030902050204" pitchFamily="34" charset="0"/>
                </a:endParaRPr>
              </a:p>
            </p:txBody>
          </p:sp>
        </p:grpSp>
      </p:grpSp>
    </p:spTree>
    <p:extLst>
      <p:ext uri="{BB962C8B-B14F-4D97-AF65-F5344CB8AC3E}">
        <p14:creationId xmlns:p14="http://schemas.microsoft.com/office/powerpoint/2010/main" val="4007038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宝店chenying0907出品 41"/>
          <p:cNvSpPr>
            <a:spLocks noChangeArrowheads="1"/>
          </p:cNvSpPr>
          <p:nvPr/>
        </p:nvSpPr>
        <p:spPr bwMode="auto">
          <a:xfrm>
            <a:off x="2492051" y="1422237"/>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5400" dirty="0"/>
          </a:p>
        </p:txBody>
      </p:sp>
      <p:sp>
        <p:nvSpPr>
          <p:cNvPr id="5" name="淘宝店chenying0907出品 46"/>
          <p:cNvSpPr>
            <a:spLocks noChangeArrowheads="1"/>
          </p:cNvSpPr>
          <p:nvPr/>
        </p:nvSpPr>
        <p:spPr bwMode="auto">
          <a:xfrm>
            <a:off x="3535942" y="1571847"/>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grpSp>
        <p:nvGrpSpPr>
          <p:cNvPr id="6" name="组合 5"/>
          <p:cNvGrpSpPr/>
          <p:nvPr/>
        </p:nvGrpSpPr>
        <p:grpSpPr>
          <a:xfrm>
            <a:off x="4481915" y="2151770"/>
            <a:ext cx="6753435" cy="707886"/>
            <a:chOff x="4605256" y="1281979"/>
            <a:chExt cx="6753435" cy="707886"/>
          </a:xfrm>
        </p:grpSpPr>
        <p:sp>
          <p:nvSpPr>
            <p:cNvPr id="7" name="文本框 6"/>
            <p:cNvSpPr txBox="1"/>
            <p:nvPr/>
          </p:nvSpPr>
          <p:spPr>
            <a:xfrm>
              <a:off x="5325981" y="1281979"/>
              <a:ext cx="6032710"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习近平在中央党校（国家行政学院）中青年干部培训班开班式</a:t>
              </a:r>
              <a:r>
                <a:rPr lang="zh-CN" altLang="en-US" sz="2000" dirty="0" smtClean="0">
                  <a:latin typeface="微软雅黑" panose="020B0503020204020204" pitchFamily="82" charset="2"/>
                  <a:ea typeface="微软雅黑" panose="020B0503020204020204" pitchFamily="82" charset="2"/>
                </a:rPr>
                <a:t>上发表重要讲话</a:t>
              </a:r>
              <a:endParaRPr lang="zh-CN" altLang="en-US" sz="2000" dirty="0">
                <a:latin typeface="微软雅黑" panose="020B0503020204020204" pitchFamily="82" charset="2"/>
                <a:ea typeface="微软雅黑" panose="020B0503020204020204" pitchFamily="82" charset="2"/>
              </a:endParaRPr>
            </a:p>
          </p:txBody>
        </p:sp>
        <p:sp>
          <p:nvSpPr>
            <p:cNvPr id="8" name="矩形 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9" name="组合 8"/>
          <p:cNvGrpSpPr/>
          <p:nvPr/>
        </p:nvGrpSpPr>
        <p:grpSpPr>
          <a:xfrm>
            <a:off x="4481915" y="3449560"/>
            <a:ext cx="6753435" cy="707886"/>
            <a:chOff x="4605256" y="1300993"/>
            <a:chExt cx="6753435" cy="707886"/>
          </a:xfrm>
        </p:grpSpPr>
        <p:sp>
          <p:nvSpPr>
            <p:cNvPr id="10" name="文本框 9"/>
            <p:cNvSpPr txBox="1"/>
            <p:nvPr/>
          </p:nvSpPr>
          <p:spPr>
            <a:xfrm>
              <a:off x="5325981" y="1300993"/>
              <a:ext cx="6032710"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关于巩固深化“不忘初心、牢记使命”主题教育成果的意见</a:t>
              </a:r>
            </a:p>
          </p:txBody>
        </p:sp>
        <p:sp>
          <p:nvSpPr>
            <p:cNvPr id="11" name="矩形 10"/>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4481915" y="4620122"/>
            <a:ext cx="6859246" cy="654569"/>
            <a:chOff x="4605256" y="1308638"/>
            <a:chExt cx="6859246" cy="654569"/>
          </a:xfrm>
        </p:grpSpPr>
        <p:sp>
          <p:nvSpPr>
            <p:cNvPr id="13" name="文本框 12"/>
            <p:cNvSpPr txBox="1"/>
            <p:nvPr/>
          </p:nvSpPr>
          <p:spPr>
            <a:xfrm>
              <a:off x="5323150" y="1435867"/>
              <a:ext cx="6141352"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习近平在深圳经济特区建立</a:t>
              </a:r>
              <a:r>
                <a:rPr lang="en-US" altLang="zh-CN" sz="2000" dirty="0">
                  <a:latin typeface="微软雅黑" panose="020B0503020204020204" pitchFamily="82" charset="2"/>
                  <a:ea typeface="微软雅黑" panose="020B0503020204020204" pitchFamily="82" charset="2"/>
                </a:rPr>
                <a:t>40</a:t>
              </a:r>
              <a:r>
                <a:rPr lang="zh-CN" altLang="en-US" sz="2000" dirty="0">
                  <a:latin typeface="微软雅黑" panose="020B0503020204020204" pitchFamily="82" charset="2"/>
                  <a:ea typeface="微软雅黑" panose="020B0503020204020204" pitchFamily="82" charset="2"/>
                </a:rPr>
                <a:t>周年庆祝大会上的讲话</a:t>
              </a:r>
              <a:endParaRPr lang="zh-CN" altLang="en-US" sz="2000" dirty="0">
                <a:latin typeface="微软雅黑" panose="020B0503020204020204" pitchFamily="82" charset="2"/>
                <a:ea typeface="微软雅黑" panose="020B0503020204020204" pitchFamily="82" charset="2"/>
              </a:endParaRPr>
            </a:p>
          </p:txBody>
        </p:sp>
        <p:sp>
          <p:nvSpPr>
            <p:cNvPr id="14" name="矩形 13"/>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03</a:t>
              </a:r>
              <a:endParaRPr lang="zh-CN" altLang="en-US" sz="2800" b="1" dirty="0">
                <a:latin typeface="微软雅黑" panose="020B0503020204020204" pitchFamily="82" charset="2"/>
                <a:ea typeface="微软雅黑" panose="020B0503020204020204" pitchFamily="82" charset="2"/>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4412708" cy="590390"/>
            <a:chOff x="4527446" y="951570"/>
            <a:chExt cx="2810967" cy="376088"/>
          </a:xfrm>
        </p:grpSpPr>
        <p:sp>
          <p:nvSpPr>
            <p:cNvPr id="6" name="矩形 3"/>
            <p:cNvSpPr>
              <a:spLocks noChangeArrowheads="1"/>
            </p:cNvSpPr>
            <p:nvPr/>
          </p:nvSpPr>
          <p:spPr bwMode="auto">
            <a:xfrm>
              <a:off x="4527446" y="951570"/>
              <a:ext cx="281096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（八）</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开展常态化专项整治</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64" name="组合 63"/>
          <p:cNvGrpSpPr/>
          <p:nvPr/>
        </p:nvGrpSpPr>
        <p:grpSpPr>
          <a:xfrm>
            <a:off x="932780" y="2025681"/>
            <a:ext cx="10253416" cy="4156038"/>
            <a:chOff x="1082625" y="1582064"/>
            <a:chExt cx="10253416" cy="4156038"/>
          </a:xfrm>
        </p:grpSpPr>
        <p:grpSp>
          <p:nvGrpSpPr>
            <p:cNvPr id="65" name="组合 64"/>
            <p:cNvGrpSpPr/>
            <p:nvPr/>
          </p:nvGrpSpPr>
          <p:grpSpPr>
            <a:xfrm>
              <a:off x="1082625" y="1582064"/>
              <a:ext cx="10253416" cy="732790"/>
              <a:chOff x="1142070" y="2700763"/>
              <a:chExt cx="10253416" cy="732790"/>
            </a:xfrm>
          </p:grpSpPr>
          <p:sp>
            <p:nvSpPr>
              <p:cNvPr id="82" name="矩形 81"/>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开展专项整治是解决工作中突出问题的</a:t>
                </a:r>
                <a:r>
                  <a:rPr lang="zh-CN" altLang="en-US" sz="2000" b="1" dirty="0">
                    <a:solidFill>
                      <a:srgbClr val="FF0000"/>
                    </a:solidFill>
                    <a:latin typeface="微软雅黑" panose="020B0503020204020204" pitchFamily="34" charset="-122"/>
                    <a:ea typeface="微软雅黑" panose="020B0503020204020204" pitchFamily="34" charset="-122"/>
                  </a:rPr>
                  <a:t>有效方法和重要</a:t>
                </a:r>
                <a:r>
                  <a:rPr lang="zh-CN" altLang="en-US" sz="2000" b="1" dirty="0" smtClean="0">
                    <a:solidFill>
                      <a:srgbClr val="FF0000"/>
                    </a:solidFill>
                    <a:latin typeface="微软雅黑" panose="020B0503020204020204" pitchFamily="34" charset="-122"/>
                    <a:ea typeface="微软雅黑" panose="020B0503020204020204" pitchFamily="34" charset="-122"/>
                  </a:rPr>
                  <a:t>抓手</a:t>
                </a:r>
                <a:r>
                  <a:rPr lang="zh-CN" altLang="en-US" sz="2000" dirty="0" smtClean="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83" name="矩形 82"/>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84"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a:ln>
                      <a:noFill/>
                    </a:ln>
                    <a:solidFill>
                      <a:schemeClr val="bg1"/>
                    </a:solidFill>
                    <a:latin typeface="Impact" panose="020B0806030902050204" pitchFamily="34" charset="0"/>
                  </a:rPr>
                  <a:t>01</a:t>
                </a:r>
              </a:p>
            </p:txBody>
          </p:sp>
        </p:grpSp>
        <p:grpSp>
          <p:nvGrpSpPr>
            <p:cNvPr id="66" name="组合 65"/>
            <p:cNvGrpSpPr/>
            <p:nvPr/>
          </p:nvGrpSpPr>
          <p:grpSpPr>
            <a:xfrm>
              <a:off x="1082625" y="2437876"/>
              <a:ext cx="10253416" cy="732790"/>
              <a:chOff x="1142070" y="2700763"/>
              <a:chExt cx="10253416" cy="732790"/>
            </a:xfrm>
          </p:grpSpPr>
          <p:sp>
            <p:nvSpPr>
              <p:cNvPr id="79" name="矩形 78"/>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聚焦动摇党的根基、阻碍党的事业的各种问题，</a:t>
                </a:r>
                <a:r>
                  <a:rPr lang="zh-CN" altLang="en-US" sz="2000" b="1" dirty="0">
                    <a:solidFill>
                      <a:srgbClr val="FF0000"/>
                    </a:solidFill>
                    <a:latin typeface="微软雅黑" panose="020B0503020204020204" pitchFamily="34" charset="-122"/>
                    <a:ea typeface="微软雅黑" panose="020B0503020204020204" pitchFamily="34" charset="-122"/>
                  </a:rPr>
                  <a:t>列出重点、集中</a:t>
                </a:r>
                <a:r>
                  <a:rPr lang="zh-CN" altLang="en-US" sz="2000" b="1" dirty="0">
                    <a:solidFill>
                      <a:srgbClr val="FF0000"/>
                    </a:solidFill>
                    <a:latin typeface="微软雅黑" panose="020B0503020204020204" pitchFamily="34" charset="-122"/>
                    <a:ea typeface="微软雅黑" panose="020B0503020204020204" pitchFamily="34" charset="-122"/>
                  </a:rPr>
                  <a:t>整治</a:t>
                </a:r>
                <a:r>
                  <a:rPr lang="zh-CN" altLang="en-US" sz="2000" dirty="0" smtClean="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80" name="矩形 79"/>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81"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02</a:t>
                </a:r>
                <a:endParaRPr lang="en-US" altLang="zh-CN" sz="2600" dirty="0">
                  <a:ln>
                    <a:noFill/>
                  </a:ln>
                  <a:solidFill>
                    <a:schemeClr val="bg1"/>
                  </a:solidFill>
                  <a:latin typeface="Impact" panose="020B0806030902050204" pitchFamily="34" charset="0"/>
                </a:endParaRPr>
              </a:p>
            </p:txBody>
          </p:sp>
        </p:grpSp>
        <p:grpSp>
          <p:nvGrpSpPr>
            <p:cNvPr id="67" name="组合 66"/>
            <p:cNvGrpSpPr/>
            <p:nvPr/>
          </p:nvGrpSpPr>
          <p:grpSpPr>
            <a:xfrm>
              <a:off x="1082625" y="3293688"/>
              <a:ext cx="10253416" cy="732790"/>
              <a:chOff x="1142070" y="2700763"/>
              <a:chExt cx="10253416" cy="732790"/>
            </a:xfrm>
          </p:grpSpPr>
          <p:sp>
            <p:nvSpPr>
              <p:cNvPr id="76" name="矩形 75"/>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省（自治区、直辖市）党委要综合分析民意收集、信访反映、巡视巡察、调查研究等方面情况，每年确定</a:t>
                </a:r>
                <a:r>
                  <a:rPr lang="zh-CN" altLang="en-US" sz="2000" b="1" dirty="0">
                    <a:solidFill>
                      <a:srgbClr val="FF0000"/>
                    </a:solidFill>
                    <a:latin typeface="微软雅黑" panose="020B0503020204020204" pitchFamily="34" charset="-122"/>
                    <a:ea typeface="微软雅黑" panose="020B0503020204020204" pitchFamily="34" charset="-122"/>
                  </a:rPr>
                  <a:t>若干突出问题</a:t>
                </a:r>
                <a:r>
                  <a:rPr lang="zh-CN" altLang="en-US" sz="2000" dirty="0">
                    <a:solidFill>
                      <a:srgbClr val="663300"/>
                    </a:solidFill>
                    <a:latin typeface="微软雅黑" panose="020B0503020204020204" pitchFamily="34" charset="-122"/>
                    <a:ea typeface="微软雅黑" panose="020B0503020204020204" pitchFamily="34" charset="-122"/>
                  </a:rPr>
                  <a:t>进行专项</a:t>
                </a:r>
                <a:r>
                  <a:rPr lang="zh-CN" altLang="en-US" sz="2000" dirty="0" smtClean="0">
                    <a:solidFill>
                      <a:srgbClr val="663300"/>
                    </a:solidFill>
                    <a:latin typeface="微软雅黑" panose="020B0503020204020204" pitchFamily="34" charset="-122"/>
                    <a:ea typeface="微软雅黑" panose="020B0503020204020204" pitchFamily="34" charset="-122"/>
                  </a:rPr>
                  <a:t>整治。</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77" name="矩形 76"/>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78"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03</a:t>
                </a:r>
                <a:endParaRPr lang="en-US" altLang="zh-CN" sz="2600" dirty="0">
                  <a:ln>
                    <a:noFill/>
                  </a:ln>
                  <a:solidFill>
                    <a:schemeClr val="bg1"/>
                  </a:solidFill>
                  <a:latin typeface="Impact" panose="020B0806030902050204" pitchFamily="34" charset="0"/>
                </a:endParaRPr>
              </a:p>
            </p:txBody>
          </p:sp>
        </p:grpSp>
        <p:grpSp>
          <p:nvGrpSpPr>
            <p:cNvPr id="68" name="组合 67"/>
            <p:cNvGrpSpPr/>
            <p:nvPr/>
          </p:nvGrpSpPr>
          <p:grpSpPr>
            <a:xfrm>
              <a:off x="1082625" y="4149500"/>
              <a:ext cx="10253416" cy="732790"/>
              <a:chOff x="1142070" y="2700763"/>
              <a:chExt cx="10253416" cy="732790"/>
            </a:xfrm>
          </p:grpSpPr>
          <p:sp>
            <p:nvSpPr>
              <p:cNvPr id="73" name="矩形 72"/>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加强部门联动、上下互动，</a:t>
                </a:r>
                <a:r>
                  <a:rPr lang="zh-CN" altLang="en-US" sz="2000" b="1" dirty="0">
                    <a:solidFill>
                      <a:srgbClr val="FF0000"/>
                    </a:solidFill>
                    <a:latin typeface="微软雅黑" panose="020B0503020204020204" pitchFamily="34" charset="-122"/>
                    <a:ea typeface="微软雅黑" panose="020B0503020204020204" pitchFamily="34" charset="-122"/>
                  </a:rPr>
                  <a:t>整体推进问题解决</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74" name="矩形 73"/>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75"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04</a:t>
                </a:r>
                <a:endParaRPr lang="en-US" altLang="zh-CN" sz="2600" dirty="0">
                  <a:ln>
                    <a:noFill/>
                  </a:ln>
                  <a:solidFill>
                    <a:schemeClr val="bg1"/>
                  </a:solidFill>
                  <a:latin typeface="Impact" panose="020B0806030902050204" pitchFamily="34" charset="0"/>
                </a:endParaRPr>
              </a:p>
            </p:txBody>
          </p:sp>
        </p:grpSp>
        <p:grpSp>
          <p:nvGrpSpPr>
            <p:cNvPr id="69" name="组合 68"/>
            <p:cNvGrpSpPr/>
            <p:nvPr/>
          </p:nvGrpSpPr>
          <p:grpSpPr>
            <a:xfrm>
              <a:off x="1082625" y="5005312"/>
              <a:ext cx="10253416" cy="732790"/>
              <a:chOff x="1142070" y="2700763"/>
              <a:chExt cx="10253416" cy="732790"/>
            </a:xfrm>
          </p:grpSpPr>
          <p:sp>
            <p:nvSpPr>
              <p:cNvPr id="70" name="矩形 69"/>
              <p:cNvSpPr/>
              <p:nvPr/>
            </p:nvSpPr>
            <p:spPr>
              <a:xfrm>
                <a:off x="2024085" y="2705208"/>
                <a:ext cx="9371401" cy="72834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000" dirty="0">
                    <a:solidFill>
                      <a:srgbClr val="663300"/>
                    </a:solidFill>
                    <a:latin typeface="微软雅黑" panose="020B0503020204020204" pitchFamily="34" charset="-122"/>
                    <a:ea typeface="微软雅黑" panose="020B0503020204020204" pitchFamily="34" charset="-122"/>
                  </a:rPr>
                  <a:t>适时组织开展</a:t>
                </a:r>
                <a:r>
                  <a:rPr lang="zh-CN" altLang="en-US" sz="2000" b="1" dirty="0">
                    <a:solidFill>
                      <a:srgbClr val="FF0000"/>
                    </a:solidFill>
                    <a:latin typeface="微软雅黑" panose="020B0503020204020204" pitchFamily="34" charset="-122"/>
                    <a:ea typeface="微软雅黑" panose="020B0503020204020204" pitchFamily="34" charset="-122"/>
                  </a:rPr>
                  <a:t>专项检查</a:t>
                </a:r>
                <a:r>
                  <a:rPr lang="zh-CN" altLang="en-US" sz="2000" dirty="0">
                    <a:solidFill>
                      <a:srgbClr val="663300"/>
                    </a:solidFill>
                    <a:latin typeface="微软雅黑" panose="020B0503020204020204" pitchFamily="34" charset="-122"/>
                    <a:ea typeface="微软雅黑" panose="020B0503020204020204" pitchFamily="34" charset="-122"/>
                  </a:rPr>
                  <a:t>。</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71" name="矩形 70"/>
              <p:cNvSpPr/>
              <p:nvPr/>
            </p:nvSpPr>
            <p:spPr>
              <a:xfrm>
                <a:off x="1142070" y="2700763"/>
                <a:ext cx="720090" cy="720090"/>
              </a:xfrm>
              <a:prstGeom prst="rect">
                <a:avLst/>
              </a:prstGeom>
              <a:solidFill>
                <a:srgbClr val="C0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Impact" panose="020B0806030902050204" pitchFamily="34" charset="0"/>
                </a:endParaRPr>
              </a:p>
            </p:txBody>
          </p:sp>
          <p:sp>
            <p:nvSpPr>
              <p:cNvPr id="72" name="TextBox 45"/>
              <p:cNvSpPr txBox="1"/>
              <p:nvPr/>
            </p:nvSpPr>
            <p:spPr>
              <a:xfrm>
                <a:off x="1151598" y="2839178"/>
                <a:ext cx="701853" cy="491437"/>
              </a:xfrm>
              <a:prstGeom prst="rect">
                <a:avLst/>
              </a:prstGeom>
              <a:solidFill>
                <a:srgbClr val="C00000"/>
              </a:solidFill>
            </p:spPr>
            <p:txBody>
              <a:bodyPr wrap="square" rtlCol="0" anchor="ctr" anchorCtr="0">
                <a:spAutoFit/>
              </a:bodyPr>
              <a:lstStyle/>
              <a:p>
                <a:pPr algn="ctr"/>
                <a:r>
                  <a:rPr lang="en-US" altLang="zh-CN" sz="2600" dirty="0" smtClean="0">
                    <a:ln>
                      <a:noFill/>
                    </a:ln>
                    <a:solidFill>
                      <a:schemeClr val="bg1"/>
                    </a:solidFill>
                    <a:latin typeface="Impact" panose="020B0806030902050204" pitchFamily="34" charset="0"/>
                  </a:rPr>
                  <a:t>05</a:t>
                </a:r>
                <a:endParaRPr lang="en-US" altLang="zh-CN" sz="2600" dirty="0">
                  <a:ln>
                    <a:noFill/>
                  </a:ln>
                  <a:solidFill>
                    <a:schemeClr val="bg1"/>
                  </a:solidFill>
                  <a:latin typeface="Impact" panose="020B0806030902050204" pitchFamily="34" charset="0"/>
                </a:endParaRPr>
              </a:p>
            </p:txBody>
          </p:sp>
        </p:grpSp>
      </p:grpSp>
    </p:spTree>
    <p:extLst>
      <p:ext uri="{BB962C8B-B14F-4D97-AF65-F5344CB8AC3E}">
        <p14:creationId xmlns:p14="http://schemas.microsoft.com/office/powerpoint/2010/main" val="30492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4412708" cy="590390"/>
            <a:chOff x="4527446" y="951570"/>
            <a:chExt cx="2810967" cy="376088"/>
          </a:xfrm>
        </p:grpSpPr>
        <p:sp>
          <p:nvSpPr>
            <p:cNvPr id="6" name="矩形 3"/>
            <p:cNvSpPr>
              <a:spLocks noChangeArrowheads="1"/>
            </p:cNvSpPr>
            <p:nvPr/>
          </p:nvSpPr>
          <p:spPr bwMode="auto">
            <a:xfrm>
              <a:off x="4527446" y="951570"/>
              <a:ext cx="281096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九）开展常态化专项整治</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关于巩固深化“不忘初心、牢记使命”主题教育成果的意见</a:t>
            </a:r>
          </a:p>
        </p:txBody>
      </p:sp>
      <p:grpSp>
        <p:nvGrpSpPr>
          <p:cNvPr id="92" name="组合 91"/>
          <p:cNvGrpSpPr/>
          <p:nvPr/>
        </p:nvGrpSpPr>
        <p:grpSpPr>
          <a:xfrm>
            <a:off x="954198" y="2295276"/>
            <a:ext cx="4828436" cy="584835"/>
            <a:chOff x="2150" y="3396"/>
            <a:chExt cx="7604" cy="921"/>
          </a:xfrm>
        </p:grpSpPr>
        <p:sp>
          <p:nvSpPr>
            <p:cNvPr id="93" name="矩形 92"/>
            <p:cNvSpPr/>
            <p:nvPr/>
          </p:nvSpPr>
          <p:spPr>
            <a:xfrm>
              <a:off x="2895" y="3396"/>
              <a:ext cx="6859" cy="921"/>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督促党员、干部</a:t>
              </a:r>
              <a:r>
                <a:rPr lang="zh-CN" altLang="en-US" sz="1600" b="1" dirty="0">
                  <a:solidFill>
                    <a:srgbClr val="FF0000"/>
                  </a:solidFill>
                  <a:latin typeface="微软雅黑" panose="020B0503020204020204" pitchFamily="34" charset="-122"/>
                  <a:ea typeface="微软雅黑" panose="020B0503020204020204" pitchFamily="34" charset="-122"/>
                </a:rPr>
                <a:t>正确处理</a:t>
              </a:r>
              <a:r>
                <a:rPr lang="zh-CN" altLang="en-US" sz="1600" dirty="0">
                  <a:solidFill>
                    <a:srgbClr val="663300"/>
                  </a:solidFill>
                  <a:latin typeface="微软雅黑" panose="020B0503020204020204" pitchFamily="34" charset="-122"/>
                  <a:ea typeface="微软雅黑" panose="020B0503020204020204" pitchFamily="34" charset="-122"/>
                </a:rPr>
                <a:t>公私、义利、是非、情法、亲清、俭奢、苦乐、得失的关系</a:t>
              </a:r>
              <a:r>
                <a:rPr lang="zh-CN" altLang="en-US" sz="1600" dirty="0">
                  <a:solidFill>
                    <a:srgbClr val="663300"/>
                  </a:solidFill>
                  <a:latin typeface="微软雅黑" panose="020B0503020204020204" pitchFamily="34" charset="-122"/>
                  <a:ea typeface="微软雅黑" panose="020B0503020204020204" pitchFamily="34" charset="-122"/>
                </a:rPr>
                <a:t>；</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2150" y="3503"/>
              <a:ext cx="680" cy="680"/>
              <a:chOff x="5019674" y="1924049"/>
              <a:chExt cx="432000" cy="432000"/>
            </a:xfrm>
          </p:grpSpPr>
          <p:sp>
            <p:nvSpPr>
              <p:cNvPr id="95" name="矩形 94"/>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96" name="文本框 95"/>
              <p:cNvSpPr txBox="1"/>
              <p:nvPr/>
            </p:nvSpPr>
            <p:spPr>
              <a:xfrm>
                <a:off x="5081234" y="1939994"/>
                <a:ext cx="308880" cy="400095"/>
              </a:xfrm>
              <a:prstGeom prst="rect">
                <a:avLst/>
              </a:prstGeom>
              <a:noFill/>
            </p:spPr>
            <p:txBody>
              <a:bodyPr wrap="square" rtlCol="0">
                <a:spAutoFit/>
              </a:bodyPr>
              <a:lstStyle/>
              <a:p>
                <a:pPr algn="ctr"/>
                <a:r>
                  <a:rPr lang="en-US" altLang="zh-CN" sz="2000" dirty="0">
                    <a:solidFill>
                      <a:schemeClr val="bg1"/>
                    </a:solidFill>
                    <a:latin typeface="Impact" panose="020B0806030902050204" pitchFamily="34" charset="0"/>
                  </a:rPr>
                  <a:t>1</a:t>
                </a:r>
                <a:endParaRPr lang="en-US" altLang="zh-CN" sz="2000" dirty="0">
                  <a:solidFill>
                    <a:schemeClr val="bg1"/>
                  </a:solidFill>
                  <a:latin typeface="Impact" panose="020B0806030902050204" pitchFamily="34" charset="0"/>
                </a:endParaRPr>
              </a:p>
            </p:txBody>
          </p:sp>
        </p:grpSp>
      </p:grpSp>
      <p:grpSp>
        <p:nvGrpSpPr>
          <p:cNvPr id="132" name="组合 131"/>
          <p:cNvGrpSpPr/>
          <p:nvPr/>
        </p:nvGrpSpPr>
        <p:grpSpPr>
          <a:xfrm>
            <a:off x="954198" y="3267552"/>
            <a:ext cx="4787162" cy="431800"/>
            <a:chOff x="2150" y="3503"/>
            <a:chExt cx="7539" cy="680"/>
          </a:xfrm>
        </p:grpSpPr>
        <p:sp>
          <p:nvSpPr>
            <p:cNvPr id="133" name="矩形 132"/>
            <p:cNvSpPr/>
            <p:nvPr/>
          </p:nvSpPr>
          <p:spPr>
            <a:xfrm>
              <a:off x="2830" y="3573"/>
              <a:ext cx="6859" cy="533"/>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党员领导干部要严守</a:t>
              </a:r>
              <a:r>
                <a:rPr lang="zh-CN" altLang="en-US" sz="1600" b="1" dirty="0">
                  <a:solidFill>
                    <a:srgbClr val="FF0000"/>
                  </a:solidFill>
                  <a:latin typeface="微软雅黑" panose="020B0503020204020204" pitchFamily="34" charset="-122"/>
                  <a:ea typeface="微软雅黑" panose="020B0503020204020204" pitchFamily="34" charset="-122"/>
                </a:rPr>
                <a:t>党的政治纪律和政治规矩</a:t>
              </a:r>
              <a:r>
                <a:rPr lang="zh-CN" altLang="en-US" sz="1600" dirty="0">
                  <a:solidFill>
                    <a:srgbClr val="663300"/>
                  </a:solidFill>
                  <a:latin typeface="微软雅黑" panose="020B0503020204020204" pitchFamily="34" charset="-122"/>
                  <a:ea typeface="微软雅黑" panose="020B0503020204020204" pitchFamily="34" charset="-122"/>
                </a:rPr>
                <a:t>；</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134" name="组合 133"/>
            <p:cNvGrpSpPr/>
            <p:nvPr/>
          </p:nvGrpSpPr>
          <p:grpSpPr>
            <a:xfrm>
              <a:off x="2150" y="3503"/>
              <a:ext cx="680" cy="680"/>
              <a:chOff x="5019674" y="1924049"/>
              <a:chExt cx="432000" cy="432000"/>
            </a:xfrm>
          </p:grpSpPr>
          <p:sp>
            <p:nvSpPr>
              <p:cNvPr id="135" name="矩形 134"/>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36" name="文本框 135"/>
              <p:cNvSpPr txBox="1"/>
              <p:nvPr/>
            </p:nvSpPr>
            <p:spPr>
              <a:xfrm>
                <a:off x="5081234" y="1939994"/>
                <a:ext cx="308880" cy="400095"/>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2</a:t>
                </a:r>
                <a:endParaRPr lang="en-US" altLang="zh-CN" sz="2000" dirty="0">
                  <a:solidFill>
                    <a:schemeClr val="bg1"/>
                  </a:solidFill>
                  <a:latin typeface="Impact" panose="020B0806030902050204" pitchFamily="34" charset="0"/>
                </a:endParaRPr>
              </a:p>
            </p:txBody>
          </p:sp>
        </p:grpSp>
      </p:grpSp>
      <p:grpSp>
        <p:nvGrpSpPr>
          <p:cNvPr id="137" name="组合 136"/>
          <p:cNvGrpSpPr/>
          <p:nvPr/>
        </p:nvGrpSpPr>
        <p:grpSpPr>
          <a:xfrm>
            <a:off x="954198" y="4265818"/>
            <a:ext cx="4787162" cy="431800"/>
            <a:chOff x="2150" y="3503"/>
            <a:chExt cx="7539" cy="680"/>
          </a:xfrm>
        </p:grpSpPr>
        <p:sp>
          <p:nvSpPr>
            <p:cNvPr id="138" name="矩形 137"/>
            <p:cNvSpPr/>
            <p:nvPr/>
          </p:nvSpPr>
          <p:spPr>
            <a:xfrm>
              <a:off x="2830" y="3573"/>
              <a:ext cx="6859" cy="533"/>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坚持</a:t>
              </a:r>
              <a:r>
                <a:rPr lang="zh-CN" altLang="en-US" sz="1600" b="1" dirty="0">
                  <a:solidFill>
                    <a:srgbClr val="FF0000"/>
                  </a:solidFill>
                  <a:latin typeface="微软雅黑" panose="020B0503020204020204" pitchFamily="34" charset="-122"/>
                  <a:ea typeface="微软雅黑" panose="020B0503020204020204" pitchFamily="34" charset="-122"/>
                </a:rPr>
                <a:t>民主集中制</a:t>
              </a:r>
              <a:r>
                <a:rPr lang="zh-CN" altLang="en-US" sz="1600" dirty="0">
                  <a:solidFill>
                    <a:srgbClr val="663300"/>
                  </a:solidFill>
                  <a:latin typeface="微软雅黑" panose="020B0503020204020204" pitchFamily="34" charset="-122"/>
                  <a:ea typeface="微软雅黑" panose="020B0503020204020204" pitchFamily="34" charset="-122"/>
                </a:rPr>
                <a:t>；</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139" name="组合 138"/>
            <p:cNvGrpSpPr/>
            <p:nvPr/>
          </p:nvGrpSpPr>
          <p:grpSpPr>
            <a:xfrm>
              <a:off x="2150" y="3503"/>
              <a:ext cx="680" cy="680"/>
              <a:chOff x="5019674" y="1924049"/>
              <a:chExt cx="432000" cy="432000"/>
            </a:xfrm>
          </p:grpSpPr>
          <p:sp>
            <p:nvSpPr>
              <p:cNvPr id="140" name="矩形 139"/>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41" name="文本框 140"/>
              <p:cNvSpPr txBox="1"/>
              <p:nvPr/>
            </p:nvSpPr>
            <p:spPr>
              <a:xfrm>
                <a:off x="5081234" y="1939994"/>
                <a:ext cx="308880" cy="400095"/>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3</a:t>
                </a:r>
                <a:endParaRPr lang="en-US" altLang="zh-CN" sz="2000" dirty="0">
                  <a:solidFill>
                    <a:schemeClr val="bg1"/>
                  </a:solidFill>
                  <a:latin typeface="Impact" panose="020B0806030902050204" pitchFamily="34" charset="0"/>
                </a:endParaRPr>
              </a:p>
            </p:txBody>
          </p:sp>
        </p:grpSp>
      </p:grpSp>
      <p:grpSp>
        <p:nvGrpSpPr>
          <p:cNvPr id="142" name="组合 141"/>
          <p:cNvGrpSpPr/>
          <p:nvPr/>
        </p:nvGrpSpPr>
        <p:grpSpPr>
          <a:xfrm>
            <a:off x="954198" y="5250836"/>
            <a:ext cx="4787162" cy="431800"/>
            <a:chOff x="2150" y="3503"/>
            <a:chExt cx="7539" cy="680"/>
          </a:xfrm>
        </p:grpSpPr>
        <p:sp>
          <p:nvSpPr>
            <p:cNvPr id="143" name="矩形 142"/>
            <p:cNvSpPr/>
            <p:nvPr/>
          </p:nvSpPr>
          <p:spPr>
            <a:xfrm>
              <a:off x="2830" y="3573"/>
              <a:ext cx="6859" cy="533"/>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严格落实</a:t>
              </a:r>
              <a:r>
                <a:rPr lang="zh-CN" altLang="en-US" sz="1600" b="1" dirty="0">
                  <a:solidFill>
                    <a:srgbClr val="FF0000"/>
                  </a:solidFill>
                  <a:latin typeface="微软雅黑" panose="020B0503020204020204" pitchFamily="34" charset="-122"/>
                  <a:ea typeface="微软雅黑" panose="020B0503020204020204" pitchFamily="34" charset="-122"/>
                </a:rPr>
                <a:t>中央八项规定及其实施细则精神</a:t>
              </a:r>
              <a:r>
                <a:rPr lang="zh-CN" altLang="en-US" sz="1600" dirty="0">
                  <a:solidFill>
                    <a:srgbClr val="663300"/>
                  </a:solidFill>
                  <a:latin typeface="微软雅黑" panose="020B0503020204020204" pitchFamily="34" charset="-122"/>
                  <a:ea typeface="微软雅黑" panose="020B0503020204020204" pitchFamily="34" charset="-122"/>
                </a:rPr>
                <a:t>；</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144" name="组合 143"/>
            <p:cNvGrpSpPr/>
            <p:nvPr/>
          </p:nvGrpSpPr>
          <p:grpSpPr>
            <a:xfrm>
              <a:off x="2150" y="3503"/>
              <a:ext cx="680" cy="680"/>
              <a:chOff x="5019674" y="1924049"/>
              <a:chExt cx="432000" cy="432000"/>
            </a:xfrm>
          </p:grpSpPr>
          <p:sp>
            <p:nvSpPr>
              <p:cNvPr id="145" name="矩形 144"/>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46" name="文本框 145"/>
              <p:cNvSpPr txBox="1"/>
              <p:nvPr/>
            </p:nvSpPr>
            <p:spPr>
              <a:xfrm>
                <a:off x="5081234" y="1939994"/>
                <a:ext cx="308880" cy="400095"/>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4</a:t>
                </a:r>
                <a:endParaRPr lang="en-US" altLang="zh-CN" sz="2000" dirty="0">
                  <a:solidFill>
                    <a:schemeClr val="bg1"/>
                  </a:solidFill>
                  <a:latin typeface="Impact" panose="020B0806030902050204" pitchFamily="34" charset="0"/>
                </a:endParaRPr>
              </a:p>
            </p:txBody>
          </p:sp>
        </p:grpSp>
      </p:grpSp>
      <p:grpSp>
        <p:nvGrpSpPr>
          <p:cNvPr id="147" name="组合 146"/>
          <p:cNvGrpSpPr/>
          <p:nvPr/>
        </p:nvGrpSpPr>
        <p:grpSpPr>
          <a:xfrm>
            <a:off x="6059488" y="2295276"/>
            <a:ext cx="5619629" cy="584835"/>
            <a:chOff x="2150" y="3396"/>
            <a:chExt cx="8850" cy="921"/>
          </a:xfrm>
        </p:grpSpPr>
        <p:sp>
          <p:nvSpPr>
            <p:cNvPr id="148" name="矩形 147"/>
            <p:cNvSpPr/>
            <p:nvPr/>
          </p:nvSpPr>
          <p:spPr>
            <a:xfrm>
              <a:off x="2895" y="3396"/>
              <a:ext cx="8105" cy="921"/>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注意</a:t>
              </a:r>
              <a:r>
                <a:rPr lang="zh-CN" altLang="en-US" sz="1600" b="1" dirty="0">
                  <a:solidFill>
                    <a:srgbClr val="FF0000"/>
                  </a:solidFill>
                  <a:latin typeface="微软雅黑" panose="020B0503020204020204" pitchFamily="34" charset="-122"/>
                  <a:ea typeface="微软雅黑" panose="020B0503020204020204" pitchFamily="34" charset="-122"/>
                </a:rPr>
                <a:t>家庭家教家风建设</a:t>
              </a:r>
              <a:r>
                <a:rPr lang="zh-CN" altLang="en-US" sz="1600" dirty="0">
                  <a:solidFill>
                    <a:srgbClr val="663300"/>
                  </a:solidFill>
                  <a:latin typeface="微软雅黑" panose="020B0503020204020204" pitchFamily="34" charset="-122"/>
                  <a:ea typeface="微软雅黑" panose="020B0503020204020204" pitchFamily="34" charset="-122"/>
                </a:rPr>
                <a:t>，保持共产党人的高尚品格和廉洁操守；</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149" name="组合 148"/>
            <p:cNvGrpSpPr/>
            <p:nvPr/>
          </p:nvGrpSpPr>
          <p:grpSpPr>
            <a:xfrm>
              <a:off x="2150" y="3503"/>
              <a:ext cx="680" cy="680"/>
              <a:chOff x="5019674" y="1924049"/>
              <a:chExt cx="432000" cy="432000"/>
            </a:xfrm>
          </p:grpSpPr>
          <p:sp>
            <p:nvSpPr>
              <p:cNvPr id="150" name="矩形 149"/>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51" name="文本框 150"/>
              <p:cNvSpPr txBox="1"/>
              <p:nvPr/>
            </p:nvSpPr>
            <p:spPr>
              <a:xfrm>
                <a:off x="5081234" y="1939994"/>
                <a:ext cx="308880" cy="400095"/>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5</a:t>
                </a:r>
                <a:endParaRPr lang="en-US" altLang="zh-CN" sz="2000" dirty="0">
                  <a:solidFill>
                    <a:schemeClr val="bg1"/>
                  </a:solidFill>
                  <a:latin typeface="Impact" panose="020B0806030902050204" pitchFamily="34" charset="0"/>
                </a:endParaRPr>
              </a:p>
            </p:txBody>
          </p:sp>
        </p:grpSp>
      </p:grpSp>
      <p:grpSp>
        <p:nvGrpSpPr>
          <p:cNvPr id="152" name="组合 151"/>
          <p:cNvGrpSpPr/>
          <p:nvPr/>
        </p:nvGrpSpPr>
        <p:grpSpPr>
          <a:xfrm>
            <a:off x="6059488" y="3287958"/>
            <a:ext cx="4787162" cy="431800"/>
            <a:chOff x="2150" y="3503"/>
            <a:chExt cx="7539" cy="680"/>
          </a:xfrm>
        </p:grpSpPr>
        <p:sp>
          <p:nvSpPr>
            <p:cNvPr id="153" name="矩形 152"/>
            <p:cNvSpPr/>
            <p:nvPr/>
          </p:nvSpPr>
          <p:spPr>
            <a:xfrm>
              <a:off x="2830" y="3573"/>
              <a:ext cx="6859" cy="533"/>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反对</a:t>
              </a:r>
              <a:r>
                <a:rPr lang="zh-CN" altLang="en-US" sz="1600" b="1" dirty="0">
                  <a:solidFill>
                    <a:srgbClr val="FF0000"/>
                  </a:solidFill>
                  <a:latin typeface="微软雅黑" panose="020B0503020204020204" pitchFamily="34" charset="-122"/>
                  <a:ea typeface="微软雅黑" panose="020B0503020204020204" pitchFamily="34" charset="-122"/>
                </a:rPr>
                <a:t>特权思想和特权行为</a:t>
              </a:r>
              <a:r>
                <a:rPr lang="zh-CN" altLang="en-US" sz="1600" dirty="0">
                  <a:solidFill>
                    <a:srgbClr val="663300"/>
                  </a:solidFill>
                  <a:latin typeface="微软雅黑" panose="020B0503020204020204" pitchFamily="34" charset="-122"/>
                  <a:ea typeface="微软雅黑" panose="020B0503020204020204" pitchFamily="34" charset="-122"/>
                </a:rPr>
                <a:t>；</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154" name="组合 153"/>
            <p:cNvGrpSpPr/>
            <p:nvPr/>
          </p:nvGrpSpPr>
          <p:grpSpPr>
            <a:xfrm>
              <a:off x="2150" y="3503"/>
              <a:ext cx="680" cy="680"/>
              <a:chOff x="5019674" y="1924049"/>
              <a:chExt cx="432000" cy="432000"/>
            </a:xfrm>
          </p:grpSpPr>
          <p:sp>
            <p:nvSpPr>
              <p:cNvPr id="155" name="矩形 154"/>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56" name="文本框 155"/>
              <p:cNvSpPr txBox="1"/>
              <p:nvPr/>
            </p:nvSpPr>
            <p:spPr>
              <a:xfrm>
                <a:off x="5081234" y="1939994"/>
                <a:ext cx="308880" cy="400095"/>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6</a:t>
                </a:r>
                <a:endParaRPr lang="en-US" altLang="zh-CN" sz="2000" dirty="0">
                  <a:solidFill>
                    <a:schemeClr val="bg1"/>
                  </a:solidFill>
                  <a:latin typeface="Impact" panose="020B0806030902050204" pitchFamily="34" charset="0"/>
                </a:endParaRPr>
              </a:p>
            </p:txBody>
          </p:sp>
        </p:grpSp>
      </p:grpSp>
      <p:grpSp>
        <p:nvGrpSpPr>
          <p:cNvPr id="157" name="组合 156"/>
          <p:cNvGrpSpPr/>
          <p:nvPr/>
        </p:nvGrpSpPr>
        <p:grpSpPr>
          <a:xfrm>
            <a:off x="6059488" y="4249866"/>
            <a:ext cx="4787162" cy="431800"/>
            <a:chOff x="2150" y="3503"/>
            <a:chExt cx="7539" cy="680"/>
          </a:xfrm>
        </p:grpSpPr>
        <p:sp>
          <p:nvSpPr>
            <p:cNvPr id="158" name="矩形 157"/>
            <p:cNvSpPr/>
            <p:nvPr/>
          </p:nvSpPr>
          <p:spPr>
            <a:xfrm>
              <a:off x="2830" y="3573"/>
              <a:ext cx="6859" cy="533"/>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对新任职党员领导干部及时开展廉政谈话；</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159" name="组合 158"/>
            <p:cNvGrpSpPr/>
            <p:nvPr/>
          </p:nvGrpSpPr>
          <p:grpSpPr>
            <a:xfrm>
              <a:off x="2150" y="3503"/>
              <a:ext cx="680" cy="680"/>
              <a:chOff x="5019674" y="1924049"/>
              <a:chExt cx="432000" cy="432000"/>
            </a:xfrm>
          </p:grpSpPr>
          <p:sp>
            <p:nvSpPr>
              <p:cNvPr id="160" name="矩形 159"/>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61" name="文本框 160"/>
              <p:cNvSpPr txBox="1"/>
              <p:nvPr/>
            </p:nvSpPr>
            <p:spPr>
              <a:xfrm>
                <a:off x="5081234" y="1939994"/>
                <a:ext cx="308880" cy="400095"/>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7</a:t>
                </a:r>
                <a:endParaRPr lang="en-US" altLang="zh-CN" sz="2000" dirty="0">
                  <a:solidFill>
                    <a:schemeClr val="bg1"/>
                  </a:solidFill>
                  <a:latin typeface="Impact" panose="020B0806030902050204" pitchFamily="34" charset="0"/>
                </a:endParaRPr>
              </a:p>
            </p:txBody>
          </p:sp>
        </p:grpSp>
      </p:grpSp>
      <p:grpSp>
        <p:nvGrpSpPr>
          <p:cNvPr id="162" name="组合 161"/>
          <p:cNvGrpSpPr/>
          <p:nvPr/>
        </p:nvGrpSpPr>
        <p:grpSpPr>
          <a:xfrm>
            <a:off x="6052244" y="5248613"/>
            <a:ext cx="5578355" cy="431800"/>
            <a:chOff x="2150" y="3503"/>
            <a:chExt cx="8785" cy="680"/>
          </a:xfrm>
        </p:grpSpPr>
        <p:sp>
          <p:nvSpPr>
            <p:cNvPr id="163" name="矩形 162"/>
            <p:cNvSpPr/>
            <p:nvPr/>
          </p:nvSpPr>
          <p:spPr>
            <a:xfrm>
              <a:off x="2830" y="3573"/>
              <a:ext cx="8105" cy="533"/>
            </a:xfrm>
            <a:prstGeom prst="rect">
              <a:avLst/>
            </a:prstGeom>
          </p:spPr>
          <p:txBody>
            <a:bodyPr wrap="square">
              <a:spAutoFit/>
            </a:bodyPr>
            <a:lstStyle/>
            <a:p>
              <a:r>
                <a:rPr lang="zh-CN" altLang="en-US" sz="1600" dirty="0">
                  <a:solidFill>
                    <a:srgbClr val="663300"/>
                  </a:solidFill>
                  <a:latin typeface="微软雅黑" panose="020B0503020204020204" pitchFamily="34" charset="-122"/>
                  <a:ea typeface="微软雅黑" panose="020B0503020204020204" pitchFamily="34" charset="-122"/>
                </a:rPr>
                <a:t>常态化开展</a:t>
              </a:r>
              <a:r>
                <a:rPr lang="zh-CN" altLang="en-US" sz="1600" b="1" dirty="0">
                  <a:solidFill>
                    <a:srgbClr val="FF0000"/>
                  </a:solidFill>
                  <a:latin typeface="微软雅黑" panose="020B0503020204020204" pitchFamily="34" charset="-122"/>
                  <a:ea typeface="微软雅黑" panose="020B0503020204020204" pitchFamily="34" charset="-122"/>
                </a:rPr>
                <a:t>警示教育</a:t>
              </a:r>
              <a:r>
                <a:rPr lang="zh-CN" altLang="en-US" sz="1600" dirty="0">
                  <a:solidFill>
                    <a:srgbClr val="663300"/>
                  </a:solidFill>
                  <a:latin typeface="微软雅黑" panose="020B0503020204020204" pitchFamily="34" charset="-122"/>
                  <a:ea typeface="微软雅黑" panose="020B0503020204020204" pitchFamily="34" charset="-122"/>
                </a:rPr>
                <a:t>，以案明纪、以案为戒、以案促</a:t>
              </a:r>
              <a:r>
                <a:rPr lang="zh-CN" altLang="en-US" sz="1600" dirty="0" smtClean="0">
                  <a:solidFill>
                    <a:srgbClr val="663300"/>
                  </a:solidFill>
                  <a:latin typeface="微软雅黑" panose="020B0503020204020204" pitchFamily="34" charset="-122"/>
                  <a:ea typeface="微软雅黑" panose="020B0503020204020204" pitchFamily="34" charset="-122"/>
                </a:rPr>
                <a:t>改。</a:t>
              </a:r>
              <a:endParaRPr lang="zh-CN" altLang="en-US" sz="1600" dirty="0">
                <a:solidFill>
                  <a:srgbClr val="663300"/>
                </a:solidFill>
                <a:latin typeface="微软雅黑" panose="020B0503020204020204" pitchFamily="34" charset="-122"/>
                <a:ea typeface="微软雅黑" panose="020B0503020204020204" pitchFamily="34" charset="-122"/>
              </a:endParaRPr>
            </a:p>
          </p:txBody>
        </p:sp>
        <p:grpSp>
          <p:nvGrpSpPr>
            <p:cNvPr id="164" name="组合 163"/>
            <p:cNvGrpSpPr/>
            <p:nvPr/>
          </p:nvGrpSpPr>
          <p:grpSpPr>
            <a:xfrm>
              <a:off x="2150" y="3503"/>
              <a:ext cx="680" cy="680"/>
              <a:chOff x="5019674" y="1924049"/>
              <a:chExt cx="432000" cy="432000"/>
            </a:xfrm>
          </p:grpSpPr>
          <p:sp>
            <p:nvSpPr>
              <p:cNvPr id="165" name="矩形 164"/>
              <p:cNvSpPr/>
              <p:nvPr/>
            </p:nvSpPr>
            <p:spPr bwMode="auto">
              <a:xfrm>
                <a:off x="5019674" y="1924049"/>
                <a:ext cx="432000" cy="432000"/>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66" name="文本框 165"/>
              <p:cNvSpPr txBox="1"/>
              <p:nvPr/>
            </p:nvSpPr>
            <p:spPr>
              <a:xfrm>
                <a:off x="5081234" y="1939994"/>
                <a:ext cx="308880" cy="400095"/>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8</a:t>
                </a:r>
                <a:endParaRPr lang="en-US" altLang="zh-CN" sz="2000" dirty="0">
                  <a:solidFill>
                    <a:schemeClr val="bg1"/>
                  </a:solidFill>
                  <a:latin typeface="Impact" panose="020B0806030902050204" pitchFamily="34" charset="0"/>
                </a:endParaRPr>
              </a:p>
            </p:txBody>
          </p:sp>
        </p:grpSp>
      </p:grpSp>
    </p:spTree>
    <p:extLst>
      <p:ext uri="{BB962C8B-B14F-4D97-AF65-F5344CB8AC3E}">
        <p14:creationId xmlns:p14="http://schemas.microsoft.com/office/powerpoint/2010/main" val="3163969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41723"/>
            <a:ext cx="10974374" cy="2022545"/>
          </a:xfrm>
        </p:spPr>
        <p:txBody>
          <a:bodyPr>
            <a:normAutofit fontScale="92500" lnSpcReduction="2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习近平强调</a:t>
            </a:r>
            <a:r>
              <a:rPr lang="zh-CN" altLang="en-US" sz="2000" b="1" dirty="0">
                <a:latin typeface="微软雅黑" panose="020B0503020204020204" pitchFamily="34" charset="-122"/>
                <a:ea typeface="微软雅黑" panose="020B0503020204020204" pitchFamily="34" charset="-122"/>
              </a:rPr>
              <a:t>，要高举中国特色社会主义伟大旗帜，统筹推进“五位一体”总体布局，协调推进“四个全面”战略布局，从我国进入新发展阶段大局出发，落实新发展理念，紧扣推动高质量发展、构建新发展格局，以一往无前的奋斗姿态、风雨无阻的精神状态，改革不停顿，开放不止步，在更高起点上推进改革开放，推动经济特区工作开创新局面，为全面建设社会主义现代化国家、实现第二个百年奋斗目标作出新的更大的贡献。</a:t>
            </a:r>
          </a:p>
        </p:txBody>
      </p:sp>
      <p:cxnSp>
        <p:nvCxnSpPr>
          <p:cNvPr id="5" name="直接连接符 4"/>
          <p:cNvCxnSpPr/>
          <p:nvPr>
            <p:custDataLst>
              <p:tags r:id="rId1"/>
            </p:custDataLst>
          </p:nvPr>
        </p:nvCxnSpPr>
        <p:spPr>
          <a:xfrm>
            <a:off x="652209" y="2604646"/>
            <a:ext cx="5799024"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10831" y="1214639"/>
            <a:ext cx="5881780"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习近平在深圳经济特区建立</a:t>
            </a:r>
            <a:r>
              <a:rPr lang="en-US" altLang="zh-CN" sz="3600" b="1" spc="160" dirty="0">
                <a:solidFill>
                  <a:srgbClr val="C00000"/>
                </a:solidFill>
                <a:latin typeface="微软雅黑" panose="020B0503020204020204" pitchFamily="34" charset="-122"/>
                <a:ea typeface="微软雅黑" panose="020B0503020204020204" pitchFamily="34" charset="-122"/>
              </a:rPr>
              <a:t>40</a:t>
            </a:r>
            <a:r>
              <a:rPr lang="zh-CN" altLang="en-US" sz="3600" b="1" spc="160" dirty="0">
                <a:solidFill>
                  <a:srgbClr val="C00000"/>
                </a:solidFill>
                <a:latin typeface="微软雅黑" panose="020B0503020204020204" pitchFamily="34" charset="-122"/>
                <a:ea typeface="微软雅黑" panose="020B0503020204020204" pitchFamily="34" charset="-122"/>
              </a:rPr>
              <a:t>周年庆祝大会上的讲话</a:t>
            </a:r>
          </a:p>
        </p:txBody>
      </p:sp>
      <p:sp>
        <p:nvSpPr>
          <p:cNvPr id="7" name="Title 6"/>
          <p:cNvSpPr txBox="1"/>
          <p:nvPr>
            <p:custDataLst>
              <p:tags r:id="rId3"/>
            </p:custDataLst>
          </p:nvPr>
        </p:nvSpPr>
        <p:spPr>
          <a:xfrm>
            <a:off x="652209" y="2818524"/>
            <a:ext cx="5945155"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14</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日，深圳经济特区建立</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周年庆祝大会在广东省深圳市隆重举行。中共中央总书记、国家主席、中央军委主席习近平在会上发表重要讲话。</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50080" y="1239098"/>
            <a:ext cx="3617345" cy="2731096"/>
          </a:xfrm>
          <a:prstGeom prst="rect">
            <a:avLst/>
          </a:prstGeom>
        </p:spPr>
      </p:pic>
    </p:spTree>
    <p:extLst>
      <p:ext uri="{BB962C8B-B14F-4D97-AF65-F5344CB8AC3E}">
        <p14:creationId xmlns:p14="http://schemas.microsoft.com/office/powerpoint/2010/main" val="2613685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习近平在深圳经济特区建立</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40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周年庆祝大会上的讲话</a:t>
            </a:r>
          </a:p>
        </p:txBody>
      </p:sp>
      <p:grpSp>
        <p:nvGrpSpPr>
          <p:cNvPr id="27" name="组合 26"/>
          <p:cNvGrpSpPr/>
          <p:nvPr/>
        </p:nvGrpSpPr>
        <p:grpSpPr>
          <a:xfrm>
            <a:off x="859266" y="2584009"/>
            <a:ext cx="4377278" cy="3771001"/>
            <a:chOff x="859266" y="2584009"/>
            <a:chExt cx="4377278" cy="3771001"/>
          </a:xfrm>
        </p:grpSpPr>
        <p:grpSp>
          <p:nvGrpSpPr>
            <p:cNvPr id="26" name="组合 25"/>
            <p:cNvGrpSpPr/>
            <p:nvPr/>
          </p:nvGrpSpPr>
          <p:grpSpPr>
            <a:xfrm>
              <a:off x="1287420" y="2682511"/>
              <a:ext cx="3338545" cy="3337580"/>
              <a:chOff x="1287420" y="2682511"/>
              <a:chExt cx="3338545" cy="3337580"/>
            </a:xfrm>
          </p:grpSpPr>
          <p:sp>
            <p:nvSpPr>
              <p:cNvPr id="14" name="Oval 7"/>
              <p:cNvSpPr>
                <a:spLocks noChangeArrowheads="1"/>
              </p:cNvSpPr>
              <p:nvPr/>
            </p:nvSpPr>
            <p:spPr bwMode="auto">
              <a:xfrm>
                <a:off x="1287420" y="2682511"/>
                <a:ext cx="3338545" cy="333758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pic>
            <p:nvPicPr>
              <p:cNvPr id="25" name="图片 24"/>
              <p:cNvPicPr>
                <a:picLocks noChangeAspect="1"/>
              </p:cNvPicPr>
              <p:nvPr/>
            </p:nvPicPr>
            <p:blipFill rotWithShape="1">
              <a:blip r:embed="rId3">
                <a:extLst>
                  <a:ext uri="{28A0092B-C50C-407E-A947-70E740481C1C}">
                    <a14:useLocalDpi xmlns:a14="http://schemas.microsoft.com/office/drawing/2010/main" val="0"/>
                  </a:ext>
                </a:extLst>
              </a:blip>
              <a:srcRect l="15381" r="15381"/>
              <a:stretch/>
            </p:blipFill>
            <p:spPr>
              <a:xfrm>
                <a:off x="1341510" y="3016896"/>
                <a:ext cx="2968965" cy="2968965"/>
              </a:xfrm>
              <a:prstGeom prst="ellipse">
                <a:avLst/>
              </a:prstGeom>
              <a:noFill/>
              <a:ln>
                <a:noFill/>
              </a:ln>
            </p:spPr>
          </p:pic>
        </p:grpSp>
        <p:grpSp>
          <p:nvGrpSpPr>
            <p:cNvPr id="3" name="组合 2"/>
            <p:cNvGrpSpPr/>
            <p:nvPr/>
          </p:nvGrpSpPr>
          <p:grpSpPr>
            <a:xfrm>
              <a:off x="859266" y="2584009"/>
              <a:ext cx="4377278" cy="3771001"/>
              <a:chOff x="859266" y="1595073"/>
              <a:chExt cx="4377278" cy="3771001"/>
            </a:xfrm>
          </p:grpSpPr>
          <p:sp>
            <p:nvSpPr>
              <p:cNvPr id="6" name="Oval 6"/>
              <p:cNvSpPr>
                <a:spLocks noChangeArrowheads="1"/>
              </p:cNvSpPr>
              <p:nvPr/>
            </p:nvSpPr>
            <p:spPr bwMode="auto">
              <a:xfrm>
                <a:off x="1273138" y="1595073"/>
                <a:ext cx="3768210" cy="3771001"/>
              </a:xfrm>
              <a:prstGeom prst="ellipse">
                <a:avLst/>
              </a:prstGeom>
              <a:noFill/>
              <a:ln w="9">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7" name="Oval 10"/>
              <p:cNvSpPr>
                <a:spLocks noChangeArrowheads="1"/>
              </p:cNvSpPr>
              <p:nvPr/>
            </p:nvSpPr>
            <p:spPr bwMode="auto">
              <a:xfrm>
                <a:off x="4097510" y="1766534"/>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9" name="Oval 11"/>
              <p:cNvSpPr>
                <a:spLocks noChangeArrowheads="1"/>
              </p:cNvSpPr>
              <p:nvPr/>
            </p:nvSpPr>
            <p:spPr bwMode="auto">
              <a:xfrm>
                <a:off x="4097510" y="4755234"/>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5</a:t>
                </a:r>
                <a:endParaRPr lang="zh-CN" altLang="en-US" sz="1800" b="1">
                  <a:solidFill>
                    <a:schemeClr val="bg1"/>
                  </a:solidFill>
                  <a:latin typeface="微软雅黑" pitchFamily="34" charset="-122"/>
                </a:endParaRPr>
              </a:p>
            </p:txBody>
          </p:sp>
          <p:sp>
            <p:nvSpPr>
              <p:cNvPr id="10" name="Oval 12"/>
              <p:cNvSpPr>
                <a:spLocks noChangeArrowheads="1"/>
              </p:cNvSpPr>
              <p:nvPr/>
            </p:nvSpPr>
            <p:spPr bwMode="auto">
              <a:xfrm>
                <a:off x="4625965" y="4061048"/>
                <a:ext cx="440378" cy="439374"/>
              </a:xfrm>
              <a:prstGeom prst="ellipse">
                <a:avLst/>
              </a:prstGeom>
              <a:solidFill>
                <a:schemeClr val="accent2">
                  <a:lumMod val="60000"/>
                  <a:lumOff val="40000"/>
                </a:schemeClr>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1" name="Oval 13"/>
              <p:cNvSpPr>
                <a:spLocks noChangeArrowheads="1"/>
              </p:cNvSpPr>
              <p:nvPr/>
            </p:nvSpPr>
            <p:spPr bwMode="auto">
              <a:xfrm>
                <a:off x="4625965" y="2460725"/>
                <a:ext cx="440378" cy="439374"/>
              </a:xfrm>
              <a:prstGeom prst="ellipse">
                <a:avLst/>
              </a:prstGeom>
              <a:solidFill>
                <a:schemeClr val="accent2">
                  <a:lumMod val="60000"/>
                  <a:lumOff val="40000"/>
                </a:schemeClr>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2</a:t>
                </a:r>
                <a:endParaRPr lang="zh-CN" altLang="en-US" sz="1800" b="1">
                  <a:solidFill>
                    <a:schemeClr val="bg1"/>
                  </a:solidFill>
                  <a:latin typeface="微软雅黑" pitchFamily="34" charset="-122"/>
                </a:endParaRPr>
              </a:p>
            </p:txBody>
          </p:sp>
          <p:sp>
            <p:nvSpPr>
              <p:cNvPr id="13" name="Oval 14"/>
              <p:cNvSpPr>
                <a:spLocks noChangeArrowheads="1"/>
              </p:cNvSpPr>
              <p:nvPr/>
            </p:nvSpPr>
            <p:spPr bwMode="auto">
              <a:xfrm>
                <a:off x="4797355" y="3260887"/>
                <a:ext cx="439189" cy="439374"/>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3</a:t>
                </a:r>
                <a:endParaRPr lang="zh-CN" altLang="en-US" sz="1800" b="1">
                  <a:solidFill>
                    <a:schemeClr val="bg1"/>
                  </a:solidFill>
                  <a:latin typeface="微软雅黑" pitchFamily="34" charset="-122"/>
                </a:endParaRPr>
              </a:p>
            </p:txBody>
          </p:sp>
          <p:sp>
            <p:nvSpPr>
              <p:cNvPr id="16" name="Oval 9"/>
              <p:cNvSpPr>
                <a:spLocks noChangeArrowheads="1"/>
              </p:cNvSpPr>
              <p:nvPr/>
            </p:nvSpPr>
            <p:spPr bwMode="auto">
              <a:xfrm>
                <a:off x="884261" y="3691055"/>
                <a:ext cx="1193460" cy="1193967"/>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17" name="TextBox 18"/>
              <p:cNvSpPr txBox="1">
                <a:spLocks noChangeArrowheads="1"/>
              </p:cNvSpPr>
              <p:nvPr/>
            </p:nvSpPr>
            <p:spPr bwMode="auto">
              <a:xfrm>
                <a:off x="859266" y="3963751"/>
                <a:ext cx="1214028"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smtClean="0">
                    <a:solidFill>
                      <a:schemeClr val="bg1"/>
                    </a:solidFill>
                    <a:latin typeface="微软雅黑" pitchFamily="34" charset="-122"/>
                  </a:rPr>
                  <a:t>五大历史性跨越</a:t>
                </a:r>
                <a:endParaRPr lang="en-US" altLang="zh-CN" b="1" dirty="0">
                  <a:solidFill>
                    <a:schemeClr val="bg1"/>
                  </a:solidFill>
                  <a:latin typeface="微软雅黑" pitchFamily="34" charset="-122"/>
                </a:endParaRPr>
              </a:p>
            </p:txBody>
          </p:sp>
        </p:grpSp>
      </p:grpSp>
      <p:sp>
        <p:nvSpPr>
          <p:cNvPr id="18" name="矩形 1"/>
          <p:cNvSpPr>
            <a:spLocks noChangeArrowheads="1"/>
          </p:cNvSpPr>
          <p:nvPr/>
        </p:nvSpPr>
        <p:spPr bwMode="auto">
          <a:xfrm>
            <a:off x="4559083" y="2666145"/>
            <a:ext cx="72002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实现了由一座落后的边陲小镇到具有全球影响力的国际化大都市的</a:t>
            </a:r>
            <a:r>
              <a:rPr lang="zh-CN" altLang="en-US" sz="1600" dirty="0">
                <a:solidFill>
                  <a:srgbClr val="FF0000"/>
                </a:solidFill>
                <a:latin typeface="微软雅黑" panose="020B0503020204020204" pitchFamily="34" charset="-122"/>
                <a:ea typeface="微软雅黑" panose="020B0503020204020204" pitchFamily="34" charset="-122"/>
              </a:rPr>
              <a:t>历史性跨越</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内容占位符 2"/>
          <p:cNvSpPr>
            <a:spLocks noGrp="1"/>
          </p:cNvSpPr>
          <p:nvPr>
            <p:ph idx="1"/>
          </p:nvPr>
        </p:nvSpPr>
        <p:spPr>
          <a:xfrm>
            <a:off x="627245" y="801648"/>
            <a:ext cx="10974374" cy="2022545"/>
          </a:xfrm>
        </p:spPr>
        <p:txBody>
          <a:bodyPr>
            <a:normAutofit/>
          </a:bodyPr>
          <a:lstStyle/>
          <a:p>
            <a:pPr marL="0" indent="0">
              <a:lnSpc>
                <a:spcPct val="150000"/>
              </a:lnSpc>
              <a:buNone/>
            </a:pPr>
            <a:r>
              <a:rPr lang="zh-CN" altLang="en-US" sz="1800" dirty="0" smtClean="0">
                <a:latin typeface="微软雅黑" panose="020B0503020204020204" pitchFamily="34" charset="-122"/>
                <a:ea typeface="微软雅黑" panose="020B0503020204020204" pitchFamily="34" charset="-122"/>
              </a:rPr>
              <a:t>      </a:t>
            </a:r>
            <a:r>
              <a:rPr lang="zh-CN" altLang="en-US" sz="1800" b="1" dirty="0" smtClean="0">
                <a:solidFill>
                  <a:srgbClr val="FF0000"/>
                </a:solidFill>
                <a:latin typeface="微软雅黑" panose="020B0503020204020204" pitchFamily="34" charset="-122"/>
                <a:ea typeface="微软雅黑" panose="020B0503020204020204" pitchFamily="34" charset="-122"/>
              </a:rPr>
              <a:t>广东</a:t>
            </a:r>
            <a:r>
              <a:rPr lang="zh-CN" altLang="en-US" sz="1800" dirty="0">
                <a:latin typeface="微软雅黑" panose="020B0503020204020204" pitchFamily="34" charset="-122"/>
                <a:ea typeface="微软雅黑" panose="020B0503020204020204" pitchFamily="34" charset="-122"/>
              </a:rPr>
              <a:t>是改革开放的排头兵、先行地、实验区，是建立经济特区时间最早、数量最多的省份。</a:t>
            </a:r>
            <a:r>
              <a:rPr lang="zh-CN" altLang="en-US" sz="1800" b="1" dirty="0">
                <a:solidFill>
                  <a:srgbClr val="FF0000"/>
                </a:solidFill>
                <a:latin typeface="微软雅黑" panose="020B0503020204020204" pitchFamily="34" charset="-122"/>
                <a:ea typeface="微软雅黑" panose="020B0503020204020204" pitchFamily="34" charset="-122"/>
              </a:rPr>
              <a:t>深圳</a:t>
            </a:r>
            <a:r>
              <a:rPr lang="zh-CN" altLang="en-US" sz="1800" dirty="0">
                <a:latin typeface="微软雅黑" panose="020B0503020204020204" pitchFamily="34" charset="-122"/>
                <a:ea typeface="微软雅黑" panose="020B0503020204020204" pitchFamily="34" charset="-122"/>
              </a:rPr>
              <a:t>是改革开放后党和人民一手缔造的崭新城市，是中国特色社会主义在一张白纸上的精彩演绎。深圳广大干部群众披荆斩棘、埋头苦干，用</a:t>
            </a:r>
            <a:r>
              <a:rPr lang="en-US" altLang="zh-CN" sz="1800" dirty="0">
                <a:latin typeface="微软雅黑" panose="020B0503020204020204" pitchFamily="34" charset="-122"/>
                <a:ea typeface="微软雅黑" panose="020B0503020204020204" pitchFamily="34" charset="-122"/>
              </a:rPr>
              <a:t>40</a:t>
            </a:r>
            <a:r>
              <a:rPr lang="zh-CN" altLang="en-US" sz="1800" dirty="0">
                <a:latin typeface="微软雅黑" panose="020B0503020204020204" pitchFamily="34" charset="-122"/>
                <a:ea typeface="微软雅黑" panose="020B0503020204020204" pitchFamily="34" charset="-122"/>
              </a:rPr>
              <a:t>年时间走过了国外一些国际化大都市上百年走完的历程。这是</a:t>
            </a:r>
            <a:r>
              <a:rPr lang="zh-CN" altLang="en-US" sz="1800" b="1" dirty="0">
                <a:solidFill>
                  <a:srgbClr val="FF0000"/>
                </a:solidFill>
                <a:latin typeface="微软雅黑" panose="020B0503020204020204" pitchFamily="34" charset="-122"/>
                <a:ea typeface="微软雅黑" panose="020B0503020204020204" pitchFamily="34" charset="-122"/>
              </a:rPr>
              <a:t>中国人民创造的世界发展史上的一个奇迹</a:t>
            </a:r>
            <a:r>
              <a:rPr lang="zh-CN" altLang="en-US" sz="1800" dirty="0">
                <a:latin typeface="微软雅黑" panose="020B0503020204020204" pitchFamily="34" charset="-122"/>
                <a:ea typeface="微软雅黑" panose="020B0503020204020204" pitchFamily="34" charset="-122"/>
              </a:rPr>
              <a:t>。</a:t>
            </a:r>
          </a:p>
        </p:txBody>
      </p:sp>
      <p:sp>
        <p:nvSpPr>
          <p:cNvPr id="28" name="矩形 1"/>
          <p:cNvSpPr>
            <a:spLocks noChangeArrowheads="1"/>
          </p:cNvSpPr>
          <p:nvPr/>
        </p:nvSpPr>
        <p:spPr bwMode="auto">
          <a:xfrm>
            <a:off x="5095438" y="3399708"/>
            <a:ext cx="58792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实现了由经济体制改革到全面深化改革的</a:t>
            </a:r>
            <a:r>
              <a:rPr lang="zh-CN" altLang="en-US" sz="1600" dirty="0">
                <a:solidFill>
                  <a:srgbClr val="FF0000"/>
                </a:solidFill>
                <a:latin typeface="微软雅黑" panose="020B0503020204020204" pitchFamily="34" charset="-122"/>
                <a:ea typeface="微软雅黑" panose="020B0503020204020204" pitchFamily="34" charset="-122"/>
              </a:rPr>
              <a:t>历史性</a:t>
            </a:r>
            <a:r>
              <a:rPr lang="zh-CN" altLang="en-US" sz="1600" dirty="0">
                <a:solidFill>
                  <a:srgbClr val="FF0000"/>
                </a:solidFill>
                <a:latin typeface="微软雅黑" panose="020B0503020204020204" pitchFamily="34" charset="-122"/>
                <a:ea typeface="微软雅黑" panose="020B0503020204020204" pitchFamily="34" charset="-122"/>
              </a:rPr>
              <a:t>跨越</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5302159" y="4238676"/>
            <a:ext cx="58792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实现了由进出口贸易为主到全方位高水平对外开放的</a:t>
            </a:r>
            <a:r>
              <a:rPr lang="zh-CN" altLang="en-US" sz="1600" dirty="0">
                <a:solidFill>
                  <a:srgbClr val="FF0000"/>
                </a:solidFill>
                <a:latin typeface="微软雅黑" panose="020B0503020204020204" pitchFamily="34" charset="-122"/>
                <a:ea typeface="微软雅黑" panose="020B0503020204020204" pitchFamily="34" charset="-122"/>
              </a:rPr>
              <a:t>历史性跨越</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165783" y="4900557"/>
            <a:ext cx="674649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实现了由经济开发到统筹社会主义物质文明、政治文明、精神文明、社会文明、生态文明发展的</a:t>
            </a:r>
            <a:r>
              <a:rPr lang="zh-CN" altLang="en-US" sz="1600" dirty="0">
                <a:solidFill>
                  <a:srgbClr val="FF0000"/>
                </a:solidFill>
                <a:latin typeface="微软雅黑" panose="020B0503020204020204" pitchFamily="34" charset="-122"/>
                <a:ea typeface="微软雅黑" panose="020B0503020204020204" pitchFamily="34" charset="-122"/>
              </a:rPr>
              <a:t>历史性跨越</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655060" y="5817816"/>
            <a:ext cx="58792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实现了由解决温饱到高质量全面小康的</a:t>
            </a:r>
            <a:r>
              <a:rPr lang="zh-CN" altLang="en-US" sz="1600" dirty="0">
                <a:solidFill>
                  <a:srgbClr val="FF0000"/>
                </a:solidFill>
                <a:latin typeface="微软雅黑" panose="020B0503020204020204" pitchFamily="34" charset="-122"/>
                <a:ea typeface="微软雅黑" panose="020B0503020204020204" pitchFamily="34" charset="-122"/>
              </a:rPr>
              <a:t>历史性跨越</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8" grpId="0"/>
      <p:bldP spid="29" grpId="0"/>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习近平在深圳经济特区建立</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40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周年庆祝大会上的讲话</a:t>
            </a:r>
          </a:p>
        </p:txBody>
      </p:sp>
      <p:grpSp>
        <p:nvGrpSpPr>
          <p:cNvPr id="5" name="组合 4"/>
          <p:cNvGrpSpPr/>
          <p:nvPr/>
        </p:nvGrpSpPr>
        <p:grpSpPr>
          <a:xfrm>
            <a:off x="946149" y="2114787"/>
            <a:ext cx="9128047" cy="400110"/>
            <a:chOff x="846561" y="1813852"/>
            <a:chExt cx="9128047" cy="400110"/>
          </a:xfrm>
        </p:grpSpPr>
        <p:sp>
          <p:nvSpPr>
            <p:cNvPr id="24" name="椭圆 23"/>
            <p:cNvSpPr/>
            <p:nvPr/>
          </p:nvSpPr>
          <p:spPr>
            <a:xfrm>
              <a:off x="846561" y="1814906"/>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3" name="文本框 82"/>
            <p:cNvSpPr txBox="1"/>
            <p:nvPr/>
          </p:nvSpPr>
          <p:spPr>
            <a:xfrm>
              <a:off x="1326087" y="1813852"/>
              <a:ext cx="8648521"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一是必须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坚持党对经济特区建设的领导，始终保持经济特区建设正确方向。</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946149" y="2827606"/>
            <a:ext cx="10153969" cy="707886"/>
            <a:chOff x="846561" y="2142045"/>
            <a:chExt cx="10153969" cy="707886"/>
          </a:xfrm>
        </p:grpSpPr>
        <p:sp>
          <p:nvSpPr>
            <p:cNvPr id="34" name="文本框 86"/>
            <p:cNvSpPr txBox="1"/>
            <p:nvPr/>
          </p:nvSpPr>
          <p:spPr>
            <a:xfrm>
              <a:off x="1326087" y="2142045"/>
              <a:ext cx="9674443" cy="707886"/>
            </a:xfrm>
            <a:prstGeom prst="rect">
              <a:avLst/>
            </a:prstGeom>
            <a:noFill/>
          </p:spPr>
          <p:txBody>
            <a:bodyPr wrap="squar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二是必须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坚持和完善中国特色社会主义制度，通过改革实践推动中国特色社会主义制度更加成熟更加</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定型。</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5" name="椭圆 34"/>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6" name="组合 35"/>
          <p:cNvGrpSpPr/>
          <p:nvPr/>
        </p:nvGrpSpPr>
        <p:grpSpPr>
          <a:xfrm>
            <a:off x="946149" y="3910811"/>
            <a:ext cx="10153969" cy="400110"/>
            <a:chOff x="846561" y="2327238"/>
            <a:chExt cx="10153969" cy="400110"/>
          </a:xfrm>
        </p:grpSpPr>
        <p:sp>
          <p:nvSpPr>
            <p:cNvPr id="37" name="文本框 86"/>
            <p:cNvSpPr txBox="1"/>
            <p:nvPr/>
          </p:nvSpPr>
          <p:spPr>
            <a:xfrm>
              <a:off x="1326087" y="2327238"/>
              <a:ext cx="9674443"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三是必须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坚持发展是硬道理，坚持敢闯敢试、敢为人先，以思想破冰引领改革突围</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椭圆 37"/>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42" name="组合 41"/>
          <p:cNvGrpSpPr/>
          <p:nvPr/>
        </p:nvGrpSpPr>
        <p:grpSpPr>
          <a:xfrm>
            <a:off x="946149" y="4808823"/>
            <a:ext cx="10410450" cy="400110"/>
            <a:chOff x="846561" y="2327238"/>
            <a:chExt cx="10410450" cy="400110"/>
          </a:xfrm>
        </p:grpSpPr>
        <p:sp>
          <p:nvSpPr>
            <p:cNvPr id="43" name="文本框 86"/>
            <p:cNvSpPr txBox="1"/>
            <p:nvPr/>
          </p:nvSpPr>
          <p:spPr>
            <a:xfrm>
              <a:off x="1326087" y="2327238"/>
              <a:ext cx="9930924"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四是必须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坚持全方位对外开放，不断提高“引进来”的吸引力和“走出去”的竞争力。</a:t>
              </a:r>
            </a:p>
          </p:txBody>
        </p:sp>
        <p:sp>
          <p:nvSpPr>
            <p:cNvPr id="44" name="椭圆 43"/>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45" name="组合 44"/>
          <p:cNvGrpSpPr/>
          <p:nvPr/>
        </p:nvGrpSpPr>
        <p:grpSpPr>
          <a:xfrm>
            <a:off x="946149" y="5706836"/>
            <a:ext cx="9128047" cy="400110"/>
            <a:chOff x="846561" y="2327238"/>
            <a:chExt cx="9128047" cy="400110"/>
          </a:xfrm>
        </p:grpSpPr>
        <p:sp>
          <p:nvSpPr>
            <p:cNvPr id="46" name="文本框 86"/>
            <p:cNvSpPr txBox="1"/>
            <p:nvPr/>
          </p:nvSpPr>
          <p:spPr>
            <a:xfrm>
              <a:off x="1326087" y="2327238"/>
              <a:ext cx="8648521"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五是必须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坚持创新是第一动力，在全球科技革命和产业变革中赢得主动权。</a:t>
              </a:r>
            </a:p>
          </p:txBody>
        </p:sp>
        <p:sp>
          <p:nvSpPr>
            <p:cNvPr id="47" name="椭圆 46"/>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39" name="内容占位符 2"/>
          <p:cNvSpPr>
            <a:spLocks noGrp="1"/>
          </p:cNvSpPr>
          <p:nvPr>
            <p:ph idx="1"/>
          </p:nvPr>
        </p:nvSpPr>
        <p:spPr>
          <a:xfrm>
            <a:off x="627245" y="801649"/>
            <a:ext cx="10974374" cy="1080628"/>
          </a:xfrm>
        </p:spPr>
        <p:txBody>
          <a:bodyPr>
            <a:normAutofit lnSpcReduction="10000"/>
          </a:bodyPr>
          <a:lstStyle/>
          <a:p>
            <a:pPr marL="0" indent="0">
              <a:lnSpc>
                <a:spcPct val="150000"/>
              </a:lnSpc>
              <a:buNone/>
            </a:pPr>
            <a:r>
              <a:rPr lang="zh-CN" altLang="en-US" sz="2000"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深圳</a:t>
            </a:r>
            <a:r>
              <a:rPr lang="zh-CN" altLang="en-US" sz="2000" b="1" dirty="0">
                <a:latin typeface="微软雅黑" panose="020B0503020204020204" pitchFamily="34" charset="-122"/>
                <a:ea typeface="微软雅黑" panose="020B0503020204020204" pitchFamily="34" charset="-122"/>
              </a:rPr>
              <a:t>等经济特区</a:t>
            </a:r>
            <a:r>
              <a:rPr lang="en-US" altLang="zh-CN" sz="2000" b="1" dirty="0">
                <a:latin typeface="微软雅黑" panose="020B0503020204020204" pitchFamily="34" charset="-122"/>
                <a:ea typeface="微软雅黑" panose="020B0503020204020204" pitchFamily="34" charset="-122"/>
              </a:rPr>
              <a:t>40</a:t>
            </a:r>
            <a:r>
              <a:rPr lang="zh-CN" altLang="en-US" sz="2000" b="1" dirty="0">
                <a:latin typeface="微软雅黑" panose="020B0503020204020204" pitchFamily="34" charset="-122"/>
                <a:ea typeface="微软雅黑" panose="020B0503020204020204" pitchFamily="34" charset="-122"/>
              </a:rPr>
              <a:t>年改革开放实践，创造了伟大奇迹，积累</a:t>
            </a:r>
            <a:r>
              <a:rPr lang="zh-CN" altLang="en-US" sz="2000" b="1" dirty="0" smtClean="0">
                <a:latin typeface="微软雅黑" panose="020B0503020204020204" pitchFamily="34" charset="-122"/>
                <a:ea typeface="微软雅黑" panose="020B0503020204020204" pitchFamily="34" charset="-122"/>
              </a:rPr>
              <a:t>了</a:t>
            </a:r>
            <a:r>
              <a:rPr lang="zh-CN" altLang="en-US" sz="2400" b="1" dirty="0">
                <a:solidFill>
                  <a:srgbClr val="FF0000"/>
                </a:solidFill>
                <a:latin typeface="微软雅黑" panose="020B0503020204020204" pitchFamily="34" charset="-122"/>
                <a:ea typeface="微软雅黑" panose="020B0503020204020204" pitchFamily="34" charset="-122"/>
              </a:rPr>
              <a:t>十条</a:t>
            </a:r>
            <a:r>
              <a:rPr lang="zh-CN" altLang="en-US" sz="2400" b="1" dirty="0" smtClean="0">
                <a:solidFill>
                  <a:srgbClr val="FF0000"/>
                </a:solidFill>
                <a:latin typeface="微软雅黑" panose="020B0503020204020204" pitchFamily="34" charset="-122"/>
                <a:ea typeface="微软雅黑" panose="020B0503020204020204" pitchFamily="34" charset="-122"/>
              </a:rPr>
              <a:t>宝贵</a:t>
            </a:r>
            <a:r>
              <a:rPr lang="zh-CN" altLang="en-US" sz="2400" b="1" dirty="0">
                <a:solidFill>
                  <a:srgbClr val="FF0000"/>
                </a:solidFill>
                <a:latin typeface="微软雅黑" panose="020B0503020204020204" pitchFamily="34" charset="-122"/>
                <a:ea typeface="微软雅黑" panose="020B0503020204020204" pitchFamily="34" charset="-122"/>
              </a:rPr>
              <a:t>经验</a:t>
            </a:r>
            <a:r>
              <a:rPr lang="zh-CN" altLang="en-US" sz="2000" b="1" dirty="0">
                <a:latin typeface="微软雅黑" panose="020B0503020204020204" pitchFamily="34" charset="-122"/>
                <a:ea typeface="微软雅黑" panose="020B0503020204020204" pitchFamily="34" charset="-122"/>
              </a:rPr>
              <a:t>，深化了我们对中国特色社会主义经济特区建设规律的认识。</a:t>
            </a:r>
          </a:p>
        </p:txBody>
      </p:sp>
    </p:spTree>
    <p:custDataLst>
      <p:tags r:id="rId1"/>
    </p:custDataLst>
    <p:extLst>
      <p:ext uri="{BB962C8B-B14F-4D97-AF65-F5344CB8AC3E}">
        <p14:creationId xmlns:p14="http://schemas.microsoft.com/office/powerpoint/2010/main" val="4285004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习近平在深圳经济特区建立</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40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周年庆祝大会上的讲话</a:t>
            </a:r>
          </a:p>
        </p:txBody>
      </p:sp>
      <p:grpSp>
        <p:nvGrpSpPr>
          <p:cNvPr id="48" name="组合 47"/>
          <p:cNvGrpSpPr/>
          <p:nvPr/>
        </p:nvGrpSpPr>
        <p:grpSpPr>
          <a:xfrm>
            <a:off x="627245" y="2150075"/>
            <a:ext cx="10153969" cy="400110"/>
            <a:chOff x="846561" y="2327238"/>
            <a:chExt cx="10153969" cy="400110"/>
          </a:xfrm>
        </p:grpSpPr>
        <p:sp>
          <p:nvSpPr>
            <p:cNvPr id="49" name="文本框 86"/>
            <p:cNvSpPr txBox="1"/>
            <p:nvPr/>
          </p:nvSpPr>
          <p:spPr>
            <a:xfrm>
              <a:off x="1326087" y="2327238"/>
              <a:ext cx="9674443"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六是必须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坚持以人民为中心的发展思想，让改革发展成果更多更公平惠及人民群众。</a:t>
              </a:r>
            </a:p>
          </p:txBody>
        </p:sp>
        <p:sp>
          <p:nvSpPr>
            <p:cNvPr id="50" name="椭圆 49"/>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1" name="组合 50"/>
          <p:cNvGrpSpPr/>
          <p:nvPr/>
        </p:nvGrpSpPr>
        <p:grpSpPr>
          <a:xfrm>
            <a:off x="627245" y="2992854"/>
            <a:ext cx="11692852" cy="400110"/>
            <a:chOff x="846561" y="2327238"/>
            <a:chExt cx="11692852" cy="400110"/>
          </a:xfrm>
        </p:grpSpPr>
        <p:sp>
          <p:nvSpPr>
            <p:cNvPr id="52" name="文本框 86"/>
            <p:cNvSpPr txBox="1"/>
            <p:nvPr/>
          </p:nvSpPr>
          <p:spPr>
            <a:xfrm>
              <a:off x="1326087" y="2327238"/>
              <a:ext cx="11213326"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七是必须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坚持科学立法、严格执法、公正司法、全民守法，使法治成为经济特区发展的重要保障。</a:t>
              </a:r>
            </a:p>
          </p:txBody>
        </p:sp>
        <p:sp>
          <p:nvSpPr>
            <p:cNvPr id="53" name="椭圆 52"/>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4" name="组合 53"/>
          <p:cNvGrpSpPr/>
          <p:nvPr/>
        </p:nvGrpSpPr>
        <p:grpSpPr>
          <a:xfrm>
            <a:off x="627245" y="3835633"/>
            <a:ext cx="11179891" cy="400110"/>
            <a:chOff x="846561" y="2327238"/>
            <a:chExt cx="11179891" cy="400110"/>
          </a:xfrm>
        </p:grpSpPr>
        <p:sp>
          <p:nvSpPr>
            <p:cNvPr id="55" name="文本框 86"/>
            <p:cNvSpPr txBox="1"/>
            <p:nvPr/>
          </p:nvSpPr>
          <p:spPr>
            <a:xfrm>
              <a:off x="1326087" y="2327238"/>
              <a:ext cx="10700365"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八是必须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践行绿水青山就是金山银山的理念，实现经济社会和生态环境全面协调可持续发展。</a:t>
              </a:r>
            </a:p>
          </p:txBody>
        </p:sp>
        <p:sp>
          <p:nvSpPr>
            <p:cNvPr id="56" name="椭圆 55"/>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7" name="组合 56"/>
          <p:cNvGrpSpPr/>
          <p:nvPr/>
        </p:nvGrpSpPr>
        <p:grpSpPr>
          <a:xfrm>
            <a:off x="627245" y="4678412"/>
            <a:ext cx="11179891" cy="400110"/>
            <a:chOff x="846561" y="2327238"/>
            <a:chExt cx="11179891" cy="400110"/>
          </a:xfrm>
        </p:grpSpPr>
        <p:sp>
          <p:nvSpPr>
            <p:cNvPr id="58" name="文本框 86"/>
            <p:cNvSpPr txBox="1"/>
            <p:nvPr/>
          </p:nvSpPr>
          <p:spPr>
            <a:xfrm>
              <a:off x="1326087" y="2327238"/>
              <a:ext cx="10700365"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九是必须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全面准确贯彻“一国两制”基本方针，促进内地与香港、澳门融合发展、相互促进。</a:t>
              </a:r>
            </a:p>
          </p:txBody>
        </p:sp>
        <p:sp>
          <p:nvSpPr>
            <p:cNvPr id="59" name="椭圆 58"/>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60" name="组合 59"/>
          <p:cNvGrpSpPr/>
          <p:nvPr/>
        </p:nvGrpSpPr>
        <p:grpSpPr>
          <a:xfrm>
            <a:off x="627245" y="5521192"/>
            <a:ext cx="10410450" cy="400110"/>
            <a:chOff x="846561" y="2327238"/>
            <a:chExt cx="10410450" cy="400110"/>
          </a:xfrm>
        </p:grpSpPr>
        <p:sp>
          <p:nvSpPr>
            <p:cNvPr id="61" name="文本框 86"/>
            <p:cNvSpPr txBox="1"/>
            <p:nvPr/>
          </p:nvSpPr>
          <p:spPr>
            <a:xfrm>
              <a:off x="1326087" y="2327238"/>
              <a:ext cx="9930924" cy="400110"/>
            </a:xfrm>
            <a:prstGeom prst="rect">
              <a:avLst/>
            </a:prstGeom>
            <a:noFill/>
          </p:spPr>
          <p:txBody>
            <a:bodyPr wrap="non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十是必须</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坚持在全国一盘棋中更好发挥经济特区辐射带动作用，为全国发展作出贡献。</a:t>
              </a:r>
            </a:p>
          </p:txBody>
        </p:sp>
        <p:sp>
          <p:nvSpPr>
            <p:cNvPr id="62" name="椭圆 61"/>
            <p:cNvSpPr/>
            <p:nvPr/>
          </p:nvSpPr>
          <p:spPr>
            <a:xfrm>
              <a:off x="846561" y="2327238"/>
              <a:ext cx="337500" cy="337500"/>
            </a:xfrm>
            <a:prstGeom prst="ellipse">
              <a:avLst/>
            </a:prstGeom>
            <a:solidFill>
              <a:srgbClr val="E44B46"/>
            </a:solidFill>
            <a:ln w="88900">
              <a:solidFill>
                <a:srgbClr val="E44B4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63" name="内容占位符 2"/>
          <p:cNvSpPr>
            <a:spLocks noGrp="1"/>
          </p:cNvSpPr>
          <p:nvPr>
            <p:ph idx="1"/>
          </p:nvPr>
        </p:nvSpPr>
        <p:spPr>
          <a:xfrm>
            <a:off x="627245" y="801649"/>
            <a:ext cx="10974374" cy="1080628"/>
          </a:xfrm>
        </p:spPr>
        <p:txBody>
          <a:bodyPr>
            <a:normAutofit lnSpcReduction="10000"/>
          </a:bodyPr>
          <a:lstStyle/>
          <a:p>
            <a:pPr marL="0" indent="0">
              <a:lnSpc>
                <a:spcPct val="150000"/>
              </a:lnSpc>
              <a:buNone/>
            </a:pPr>
            <a:r>
              <a:rPr lang="zh-CN" altLang="en-US" sz="2000"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深圳</a:t>
            </a:r>
            <a:r>
              <a:rPr lang="zh-CN" altLang="en-US" sz="2000" b="1" dirty="0">
                <a:latin typeface="微软雅黑" panose="020B0503020204020204" pitchFamily="34" charset="-122"/>
                <a:ea typeface="微软雅黑" panose="020B0503020204020204" pitchFamily="34" charset="-122"/>
              </a:rPr>
              <a:t>等经济特区</a:t>
            </a:r>
            <a:r>
              <a:rPr lang="en-US" altLang="zh-CN" sz="2000" b="1" dirty="0">
                <a:latin typeface="微软雅黑" panose="020B0503020204020204" pitchFamily="34" charset="-122"/>
                <a:ea typeface="微软雅黑" panose="020B0503020204020204" pitchFamily="34" charset="-122"/>
              </a:rPr>
              <a:t>40</a:t>
            </a:r>
            <a:r>
              <a:rPr lang="zh-CN" altLang="en-US" sz="2000" b="1" dirty="0">
                <a:latin typeface="微软雅黑" panose="020B0503020204020204" pitchFamily="34" charset="-122"/>
                <a:ea typeface="微软雅黑" panose="020B0503020204020204" pitchFamily="34" charset="-122"/>
              </a:rPr>
              <a:t>年改革开放实践，创造了伟大奇迹，积累</a:t>
            </a:r>
            <a:r>
              <a:rPr lang="zh-CN" altLang="en-US" sz="2000" b="1" dirty="0" smtClean="0">
                <a:latin typeface="微软雅黑" panose="020B0503020204020204" pitchFamily="34" charset="-122"/>
                <a:ea typeface="微软雅黑" panose="020B0503020204020204" pitchFamily="34" charset="-122"/>
              </a:rPr>
              <a:t>了</a:t>
            </a:r>
            <a:r>
              <a:rPr lang="zh-CN" altLang="en-US" sz="2400" b="1" dirty="0">
                <a:solidFill>
                  <a:srgbClr val="FF0000"/>
                </a:solidFill>
                <a:latin typeface="微软雅黑" panose="020B0503020204020204" pitchFamily="34" charset="-122"/>
                <a:ea typeface="微软雅黑" panose="020B0503020204020204" pitchFamily="34" charset="-122"/>
              </a:rPr>
              <a:t>十条</a:t>
            </a:r>
            <a:r>
              <a:rPr lang="zh-CN" altLang="en-US" sz="2400" b="1" dirty="0" smtClean="0">
                <a:solidFill>
                  <a:srgbClr val="FF0000"/>
                </a:solidFill>
                <a:latin typeface="微软雅黑" panose="020B0503020204020204" pitchFamily="34" charset="-122"/>
                <a:ea typeface="微软雅黑" panose="020B0503020204020204" pitchFamily="34" charset="-122"/>
              </a:rPr>
              <a:t>宝贵</a:t>
            </a:r>
            <a:r>
              <a:rPr lang="zh-CN" altLang="en-US" sz="2400" b="1" dirty="0">
                <a:solidFill>
                  <a:srgbClr val="FF0000"/>
                </a:solidFill>
                <a:latin typeface="微软雅黑" panose="020B0503020204020204" pitchFamily="34" charset="-122"/>
                <a:ea typeface="微软雅黑" panose="020B0503020204020204" pitchFamily="34" charset="-122"/>
              </a:rPr>
              <a:t>经验</a:t>
            </a:r>
            <a:r>
              <a:rPr lang="zh-CN" altLang="en-US" sz="2000" b="1" dirty="0">
                <a:latin typeface="微软雅黑" panose="020B0503020204020204" pitchFamily="34" charset="-122"/>
                <a:ea typeface="微软雅黑" panose="020B0503020204020204" pitchFamily="34" charset="-122"/>
              </a:rPr>
              <a:t>，深化了我们对中国特色社会主义经济特区建设规律的认识。</a:t>
            </a:r>
          </a:p>
        </p:txBody>
      </p:sp>
    </p:spTree>
    <p:custDataLst>
      <p:tags r:id="rId2"/>
    </p:custDataLst>
    <p:extLst>
      <p:ext uri="{BB962C8B-B14F-4D97-AF65-F5344CB8AC3E}">
        <p14:creationId xmlns:p14="http://schemas.microsoft.com/office/powerpoint/2010/main" val="299916651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习近平在深圳经济特区建立</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40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周年庆祝大会上的讲话</a:t>
            </a:r>
          </a:p>
        </p:txBody>
      </p:sp>
      <p:sp>
        <p:nvSpPr>
          <p:cNvPr id="63" name="内容占位符 2"/>
          <p:cNvSpPr>
            <a:spLocks noGrp="1"/>
          </p:cNvSpPr>
          <p:nvPr>
            <p:ph idx="1"/>
          </p:nvPr>
        </p:nvSpPr>
        <p:spPr>
          <a:xfrm>
            <a:off x="627245" y="2016561"/>
            <a:ext cx="10974374" cy="1080628"/>
          </a:xfrm>
        </p:spPr>
        <p:txBody>
          <a:bodyPr>
            <a:noAutofit/>
          </a:bodyPr>
          <a:lstStyle/>
          <a:p>
            <a:pPr marL="0" indent="0">
              <a:lnSpc>
                <a:spcPct val="150000"/>
              </a:lnSpc>
              <a:buNone/>
            </a:pPr>
            <a:r>
              <a:rPr lang="zh-CN" altLang="en-US" sz="1800" dirty="0" smtClean="0">
                <a:latin typeface="微软雅黑" panose="020B0503020204020204" pitchFamily="34" charset="-122"/>
                <a:ea typeface="微软雅黑" panose="020B0503020204020204" pitchFamily="34" charset="-122"/>
              </a:rPr>
              <a:t>      深圳</a:t>
            </a:r>
            <a:r>
              <a:rPr lang="zh-CN" altLang="en-US" sz="1800" dirty="0">
                <a:latin typeface="微软雅黑" panose="020B0503020204020204" pitchFamily="34" charset="-122"/>
                <a:ea typeface="微软雅黑" panose="020B0503020204020204" pitchFamily="34" charset="-122"/>
              </a:rPr>
              <a:t>要建设好中国特色社会主义先行示范区，创建社会主义现代化强国的城市范例，提高贯彻落实新发展理念能力和水平，形成全面深化改革、全面扩大开放新格局，推进粤港澳大湾区建设，丰富“一国两制”事业发展新实践，率先实现社会主义现代化。这是新时代党中央赋予深圳的历史</a:t>
            </a:r>
            <a:r>
              <a:rPr lang="zh-CN" altLang="en-US" sz="1800" dirty="0" smtClean="0">
                <a:latin typeface="微软雅黑" panose="020B0503020204020204" pitchFamily="34" charset="-122"/>
                <a:ea typeface="微软雅黑" panose="020B0503020204020204" pitchFamily="34" charset="-122"/>
              </a:rPr>
              <a:t>使命。</a:t>
            </a:r>
            <a:endParaRPr lang="zh-CN" altLang="en-US" sz="1800" b="1"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3"/>
          <a:srcRect l="2010" t="15747" b="27127"/>
          <a:stretch/>
        </p:blipFill>
        <p:spPr>
          <a:xfrm>
            <a:off x="627245" y="733331"/>
            <a:ext cx="6439337" cy="1158844"/>
          </a:xfrm>
          <a:prstGeom prst="rect">
            <a:avLst/>
          </a:prstGeom>
        </p:spPr>
      </p:pic>
      <p:grpSp>
        <p:nvGrpSpPr>
          <p:cNvPr id="6" name="组合 5"/>
          <p:cNvGrpSpPr/>
          <p:nvPr/>
        </p:nvGrpSpPr>
        <p:grpSpPr>
          <a:xfrm>
            <a:off x="724277" y="3555728"/>
            <a:ext cx="10646875" cy="2607210"/>
            <a:chOff x="724277" y="3555728"/>
            <a:chExt cx="10646875" cy="2607210"/>
          </a:xfrm>
        </p:grpSpPr>
        <p:pic>
          <p:nvPicPr>
            <p:cNvPr id="3" name="图片 2"/>
            <p:cNvPicPr>
              <a:picLocks noChangeAspect="1"/>
            </p:cNvPicPr>
            <p:nvPr/>
          </p:nvPicPr>
          <p:blipFill rotWithShape="1">
            <a:blip r:embed="rId4"/>
            <a:srcRect l="2562" r="3003" b="3143"/>
            <a:stretch/>
          </p:blipFill>
          <p:spPr>
            <a:xfrm>
              <a:off x="724277" y="3555728"/>
              <a:ext cx="5450186" cy="2564415"/>
            </a:xfrm>
            <a:prstGeom prst="rect">
              <a:avLst/>
            </a:prstGeom>
          </p:spPr>
        </p:pic>
        <p:pic>
          <p:nvPicPr>
            <p:cNvPr id="5" name="图片 4"/>
            <p:cNvPicPr>
              <a:picLocks noChangeAspect="1"/>
            </p:cNvPicPr>
            <p:nvPr/>
          </p:nvPicPr>
          <p:blipFill rotWithShape="1">
            <a:blip r:embed="rId5"/>
            <a:srcRect l="1787" t="3256" r="2005"/>
            <a:stretch/>
          </p:blipFill>
          <p:spPr>
            <a:xfrm>
              <a:off x="6156356" y="3585172"/>
              <a:ext cx="5214796" cy="2577766"/>
            </a:xfrm>
            <a:prstGeom prst="rect">
              <a:avLst/>
            </a:prstGeom>
          </p:spPr>
        </p:pic>
      </p:grpSp>
    </p:spTree>
    <p:custDataLst>
      <p:tags r:id="rId1"/>
    </p:custDataLst>
    <p:extLst>
      <p:ext uri="{BB962C8B-B14F-4D97-AF65-F5344CB8AC3E}">
        <p14:creationId xmlns:p14="http://schemas.microsoft.com/office/powerpoint/2010/main" val="41563503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习近平在深圳经济特区建立</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40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周年庆祝大会上的讲话</a:t>
            </a:r>
          </a:p>
        </p:txBody>
      </p:sp>
      <p:pic>
        <p:nvPicPr>
          <p:cNvPr id="2" name="图片 1"/>
          <p:cNvPicPr>
            <a:picLocks noChangeAspect="1"/>
          </p:cNvPicPr>
          <p:nvPr/>
        </p:nvPicPr>
        <p:blipFill rotWithShape="1">
          <a:blip r:embed="rId3"/>
          <a:srcRect l="2010" t="15747" b="27127"/>
          <a:stretch/>
        </p:blipFill>
        <p:spPr>
          <a:xfrm>
            <a:off x="627245" y="733331"/>
            <a:ext cx="6439337" cy="1158844"/>
          </a:xfrm>
          <a:prstGeom prst="rect">
            <a:avLst/>
          </a:prstGeom>
        </p:spPr>
      </p:pic>
      <p:grpSp>
        <p:nvGrpSpPr>
          <p:cNvPr id="12" name="组合 11"/>
          <p:cNvGrpSpPr/>
          <p:nvPr/>
        </p:nvGrpSpPr>
        <p:grpSpPr>
          <a:xfrm>
            <a:off x="832918" y="1892175"/>
            <a:ext cx="10565396" cy="4545098"/>
            <a:chOff x="832918" y="1892175"/>
            <a:chExt cx="10565396" cy="4545098"/>
          </a:xfrm>
        </p:grpSpPr>
        <p:pic>
          <p:nvPicPr>
            <p:cNvPr id="8" name="图片 7"/>
            <p:cNvPicPr>
              <a:picLocks noChangeAspect="1"/>
            </p:cNvPicPr>
            <p:nvPr/>
          </p:nvPicPr>
          <p:blipFill rotWithShape="1">
            <a:blip r:embed="rId4"/>
            <a:srcRect l="1324" r="1268"/>
            <a:stretch/>
          </p:blipFill>
          <p:spPr>
            <a:xfrm>
              <a:off x="832918" y="1892175"/>
              <a:ext cx="4870765" cy="2440028"/>
            </a:xfrm>
            <a:prstGeom prst="rect">
              <a:avLst/>
            </a:prstGeom>
          </p:spPr>
        </p:pic>
        <p:pic>
          <p:nvPicPr>
            <p:cNvPr id="9" name="图片 8"/>
            <p:cNvPicPr>
              <a:picLocks noChangeAspect="1"/>
            </p:cNvPicPr>
            <p:nvPr/>
          </p:nvPicPr>
          <p:blipFill rotWithShape="1">
            <a:blip r:embed="rId5"/>
            <a:srcRect l="969" t="2960" r="1528"/>
            <a:stretch/>
          </p:blipFill>
          <p:spPr>
            <a:xfrm>
              <a:off x="6190904" y="1946495"/>
              <a:ext cx="5196689" cy="2385708"/>
            </a:xfrm>
            <a:prstGeom prst="rect">
              <a:avLst/>
            </a:prstGeom>
          </p:spPr>
        </p:pic>
        <p:pic>
          <p:nvPicPr>
            <p:cNvPr id="10" name="图片 9"/>
            <p:cNvPicPr>
              <a:picLocks noChangeAspect="1"/>
            </p:cNvPicPr>
            <p:nvPr/>
          </p:nvPicPr>
          <p:blipFill>
            <a:blip r:embed="rId6"/>
            <a:stretch>
              <a:fillRect/>
            </a:stretch>
          </p:blipFill>
          <p:spPr>
            <a:xfrm>
              <a:off x="833429" y="4332203"/>
              <a:ext cx="4866920" cy="2093116"/>
            </a:xfrm>
            <a:prstGeom prst="rect">
              <a:avLst/>
            </a:prstGeom>
          </p:spPr>
        </p:pic>
        <p:pic>
          <p:nvPicPr>
            <p:cNvPr id="11" name="图片 10"/>
            <p:cNvPicPr>
              <a:picLocks noChangeAspect="1"/>
            </p:cNvPicPr>
            <p:nvPr/>
          </p:nvPicPr>
          <p:blipFill>
            <a:blip r:embed="rId7"/>
            <a:stretch>
              <a:fillRect/>
            </a:stretch>
          </p:blipFill>
          <p:spPr>
            <a:xfrm>
              <a:off x="6180184" y="4187922"/>
              <a:ext cx="5218130" cy="2249351"/>
            </a:xfrm>
            <a:prstGeom prst="rect">
              <a:avLst/>
            </a:prstGeom>
          </p:spPr>
        </p:pic>
      </p:grpSp>
    </p:spTree>
    <p:custDataLst>
      <p:tags r:id="rId1"/>
    </p:custDataLst>
    <p:extLst>
      <p:ext uri="{BB962C8B-B14F-4D97-AF65-F5344CB8AC3E}">
        <p14:creationId xmlns:p14="http://schemas.microsoft.com/office/powerpoint/2010/main" val="2362619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习近平在深圳经济特区建立</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40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周年庆祝大会上的讲话</a:t>
            </a:r>
          </a:p>
        </p:txBody>
      </p:sp>
      <p:grpSp>
        <p:nvGrpSpPr>
          <p:cNvPr id="8" name="组合 7"/>
          <p:cNvGrpSpPr/>
          <p:nvPr/>
        </p:nvGrpSpPr>
        <p:grpSpPr>
          <a:xfrm>
            <a:off x="780012" y="1143908"/>
            <a:ext cx="2617345" cy="590390"/>
            <a:chOff x="4527446" y="951570"/>
            <a:chExt cx="1667291" cy="376088"/>
          </a:xfrm>
        </p:grpSpPr>
        <p:sp>
          <p:nvSpPr>
            <p:cNvPr id="9" name="矩形 3"/>
            <p:cNvSpPr>
              <a:spLocks noChangeArrowheads="1"/>
            </p:cNvSpPr>
            <p:nvPr/>
          </p:nvSpPr>
          <p:spPr bwMode="auto">
            <a:xfrm>
              <a:off x="4527446" y="951570"/>
              <a:ext cx="166729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习近平特别指出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9"/>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172506" y="1991762"/>
            <a:ext cx="9836509" cy="4227970"/>
            <a:chOff x="811290" y="2602110"/>
            <a:chExt cx="9836509" cy="4227970"/>
          </a:xfrm>
        </p:grpSpPr>
        <p:grpSp>
          <p:nvGrpSpPr>
            <p:cNvPr id="18" name="组合 17"/>
            <p:cNvGrpSpPr/>
            <p:nvPr/>
          </p:nvGrpSpPr>
          <p:grpSpPr>
            <a:xfrm>
              <a:off x="811290" y="2602110"/>
              <a:ext cx="9836509" cy="4227970"/>
              <a:chOff x="1203362" y="1493454"/>
              <a:chExt cx="5961168" cy="2514234"/>
            </a:xfrm>
          </p:grpSpPr>
          <p:sp>
            <p:nvSpPr>
              <p:cNvPr id="20" name="矩形 7"/>
              <p:cNvSpPr>
                <a:spLocks noChangeArrowheads="1"/>
              </p:cNvSpPr>
              <p:nvPr/>
            </p:nvSpPr>
            <p:spPr bwMode="auto">
              <a:xfrm>
                <a:off x="1203362" y="1493454"/>
                <a:ext cx="5961168" cy="2514234"/>
              </a:xfrm>
              <a:custGeom>
                <a:avLst/>
                <a:gdLst>
                  <a:gd name="T0" fmla="*/ 3858 w 3122991"/>
                  <a:gd name="T1" fmla="*/ 236778 h 1549400"/>
                  <a:gd name="T2" fmla="*/ 327949 w 3122991"/>
                  <a:gd name="T3" fmla="*/ 5284 h 1549400"/>
                  <a:gd name="T4" fmla="*/ 3122991 w 3122991"/>
                  <a:gd name="T5" fmla="*/ 0 h 1549400"/>
                  <a:gd name="T6" fmla="*/ 3122991 w 3122991"/>
                  <a:gd name="T7" fmla="*/ 1549400 h 1549400"/>
                  <a:gd name="T8" fmla="*/ 0 w 3122991"/>
                  <a:gd name="T9" fmla="*/ 1549400 h 1549400"/>
                  <a:gd name="T10" fmla="*/ 3858 w 3122991"/>
                  <a:gd name="T11" fmla="*/ 236778 h 1549400"/>
                  <a:gd name="T12" fmla="*/ 0 60000 65536"/>
                  <a:gd name="T13" fmla="*/ 0 60000 65536"/>
                  <a:gd name="T14" fmla="*/ 0 60000 65536"/>
                  <a:gd name="T15" fmla="*/ 0 60000 65536"/>
                  <a:gd name="T16" fmla="*/ 0 60000 65536"/>
                  <a:gd name="T17" fmla="*/ 0 60000 65536"/>
                  <a:gd name="T18" fmla="*/ 0 w 3122991"/>
                  <a:gd name="T19" fmla="*/ 0 h 1549400"/>
                  <a:gd name="T20" fmla="*/ 3122991 w 3122991"/>
                  <a:gd name="T21" fmla="*/ 1549400 h 1549400"/>
                  <a:gd name="connsiteX0" fmla="*/ 3858 w 3122991"/>
                  <a:gd name="connsiteY0" fmla="*/ 236778 h 1549400"/>
                  <a:gd name="connsiteX1" fmla="*/ 159303 w 3122991"/>
                  <a:gd name="connsiteY1" fmla="*/ 17533 h 1549400"/>
                  <a:gd name="connsiteX2" fmla="*/ 3122991 w 3122991"/>
                  <a:gd name="connsiteY2" fmla="*/ 0 h 1549400"/>
                  <a:gd name="connsiteX3" fmla="*/ 3122991 w 3122991"/>
                  <a:gd name="connsiteY3" fmla="*/ 1549400 h 1549400"/>
                  <a:gd name="connsiteX4" fmla="*/ 0 w 3122991"/>
                  <a:gd name="connsiteY4" fmla="*/ 1549400 h 1549400"/>
                  <a:gd name="connsiteX5" fmla="*/ 3858 w 3122991"/>
                  <a:gd name="connsiteY5" fmla="*/ 236778 h 154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22991" h="1549400">
                    <a:moveTo>
                      <a:pt x="3858" y="236778"/>
                    </a:moveTo>
                    <a:lnTo>
                      <a:pt x="159303" y="17533"/>
                    </a:lnTo>
                    <a:lnTo>
                      <a:pt x="3122991" y="0"/>
                    </a:lnTo>
                    <a:lnTo>
                      <a:pt x="3122991" y="1549400"/>
                    </a:lnTo>
                    <a:lnTo>
                      <a:pt x="0" y="1549400"/>
                    </a:lnTo>
                    <a:lnTo>
                      <a:pt x="3858" y="236778"/>
                    </a:lnTo>
                    <a:close/>
                  </a:path>
                </a:pathLst>
              </a:custGeom>
              <a:solidFill>
                <a:schemeClr val="bg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21" name="任意多边形 10"/>
              <p:cNvSpPr>
                <a:spLocks noChangeArrowheads="1"/>
              </p:cNvSpPr>
              <p:nvPr/>
            </p:nvSpPr>
            <p:spPr bwMode="auto">
              <a:xfrm>
                <a:off x="1203934" y="1524678"/>
                <a:ext cx="317027" cy="337074"/>
              </a:xfrm>
              <a:custGeom>
                <a:avLst/>
                <a:gdLst>
                  <a:gd name="T0" fmla="*/ 0 w 344438"/>
                  <a:gd name="T1" fmla="*/ 229626 h 229626"/>
                  <a:gd name="T2" fmla="*/ 344438 w 344438"/>
                  <a:gd name="T3" fmla="*/ 217324 h 229626"/>
                  <a:gd name="T4" fmla="*/ 328036 w 344438"/>
                  <a:gd name="T5" fmla="*/ 0 h 229626"/>
                  <a:gd name="T6" fmla="*/ 0 w 344438"/>
                  <a:gd name="T7" fmla="*/ 229626 h 229626"/>
                  <a:gd name="T8" fmla="*/ 0 60000 65536"/>
                  <a:gd name="T9" fmla="*/ 0 60000 65536"/>
                  <a:gd name="T10" fmla="*/ 0 60000 65536"/>
                  <a:gd name="T11" fmla="*/ 0 60000 65536"/>
                  <a:gd name="T12" fmla="*/ 0 w 344438"/>
                  <a:gd name="T13" fmla="*/ 0 h 229626"/>
                  <a:gd name="T14" fmla="*/ 344438 w 344438"/>
                  <a:gd name="T15" fmla="*/ 229626 h 229626"/>
                </a:gdLst>
                <a:ahLst/>
                <a:cxnLst>
                  <a:cxn ang="T8">
                    <a:pos x="T0" y="T1"/>
                  </a:cxn>
                  <a:cxn ang="T9">
                    <a:pos x="T2" y="T3"/>
                  </a:cxn>
                  <a:cxn ang="T10">
                    <a:pos x="T4" y="T5"/>
                  </a:cxn>
                  <a:cxn ang="T11">
                    <a:pos x="T6" y="T7"/>
                  </a:cxn>
                </a:cxnLst>
                <a:rect l="T12" t="T13" r="T14" b="T15"/>
                <a:pathLst>
                  <a:path w="344438" h="229626">
                    <a:moveTo>
                      <a:pt x="0" y="229626"/>
                    </a:moveTo>
                    <a:lnTo>
                      <a:pt x="344438" y="217324"/>
                    </a:lnTo>
                    <a:lnTo>
                      <a:pt x="328036" y="0"/>
                    </a:lnTo>
                    <a:lnTo>
                      <a:pt x="0" y="229626"/>
                    </a:lnTo>
                    <a:close/>
                  </a:path>
                </a:pathLst>
              </a:custGeom>
              <a:solidFill>
                <a:schemeClr val="bg2">
                  <a:lumMod val="90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9" name="矩形 14"/>
            <p:cNvSpPr>
              <a:spLocks noChangeArrowheads="1"/>
            </p:cNvSpPr>
            <p:nvPr/>
          </p:nvSpPr>
          <p:spPr bwMode="auto">
            <a:xfrm>
              <a:off x="1073796" y="2826836"/>
              <a:ext cx="9371260"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lnSpc>
                  <a:spcPct val="150000"/>
                </a:lnSpc>
                <a:spcBef>
                  <a:spcPts val="1800"/>
                </a:spcBef>
                <a:buClr>
                  <a:srgbClr val="C00000"/>
                </a:buClr>
                <a:buFont typeface="Wingdings" panose="05000000000000000000" pitchFamily="2" charset="2"/>
                <a:buChar char="l"/>
              </a:pPr>
              <a:r>
                <a:rPr lang="zh-CN" altLang="en-US" dirty="0">
                  <a:latin typeface="微软雅黑" pitchFamily="34" charset="-122"/>
                  <a:ea typeface="微软雅黑" pitchFamily="34" charset="-122"/>
                  <a:sym typeface="微软雅黑" pitchFamily="34" charset="-122"/>
                </a:rPr>
                <a:t>经济特区处于改革开放最前沿，加强党的全面领导和党的建设有着更高要求。要深入贯彻新时代党的建设总要求，以改革创新精神在加强党的全面领导和党的建设方面率先示范，扩大基层党的组织覆盖和工作覆盖。</a:t>
              </a:r>
            </a:p>
            <a:p>
              <a:pPr marL="285750" indent="-285750" algn="just">
                <a:lnSpc>
                  <a:spcPct val="150000"/>
                </a:lnSpc>
                <a:spcBef>
                  <a:spcPts val="1800"/>
                </a:spcBef>
                <a:buClr>
                  <a:srgbClr val="C00000"/>
                </a:buClr>
                <a:buFont typeface="Wingdings" panose="05000000000000000000" pitchFamily="2" charset="2"/>
                <a:buChar char="l"/>
              </a:pPr>
              <a:r>
                <a:rPr lang="zh-CN" altLang="en-US" dirty="0">
                  <a:latin typeface="微软雅黑" pitchFamily="34" charset="-122"/>
                  <a:ea typeface="微软雅黑" pitchFamily="34" charset="-122"/>
                  <a:sym typeface="微软雅黑" pitchFamily="34" charset="-122"/>
                </a:rPr>
                <a:t>广大党员、干部要坚定理想信念、更新知识观念、掌握过硬本领，自觉站在党和国家大局上想问题、办事情。要建立健全激励机制，推动形成能者上、优者奖、庸者下、劣者汰的正确导向，为改革者负责、为担当者担当，激发党员、干部干事创业的热情和劲头。</a:t>
              </a:r>
            </a:p>
            <a:p>
              <a:pPr marL="285750" indent="-285750" algn="just">
                <a:lnSpc>
                  <a:spcPct val="150000"/>
                </a:lnSpc>
                <a:spcBef>
                  <a:spcPts val="1800"/>
                </a:spcBef>
                <a:buClr>
                  <a:srgbClr val="C00000"/>
                </a:buClr>
                <a:buFont typeface="Wingdings" panose="05000000000000000000" pitchFamily="2" charset="2"/>
                <a:buChar char="l"/>
              </a:pPr>
              <a:r>
                <a:rPr lang="zh-CN" altLang="en-US" dirty="0">
                  <a:latin typeface="微软雅黑" pitchFamily="34" charset="-122"/>
                  <a:ea typeface="微软雅黑" pitchFamily="34" charset="-122"/>
                  <a:sym typeface="微软雅黑" pitchFamily="34" charset="-122"/>
                </a:rPr>
                <a:t>要持之以恒正风肃纪，坚定不移惩治腐败，坚决反对形式主义、官僚主义，营造风清气正的良好政治生态。</a:t>
              </a:r>
            </a:p>
          </p:txBody>
        </p:sp>
      </p:grpSp>
    </p:spTree>
    <p:custDataLst>
      <p:tags r:id="rId1"/>
    </p:custDataLst>
    <p:extLst>
      <p:ext uri="{BB962C8B-B14F-4D97-AF65-F5344CB8AC3E}">
        <p14:creationId xmlns:p14="http://schemas.microsoft.com/office/powerpoint/2010/main" val="26044235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习近平在深圳经济特区建立</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40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周年庆祝大会上的讲话</a:t>
            </a:r>
          </a:p>
        </p:txBody>
      </p:sp>
      <p:sp>
        <p:nvSpPr>
          <p:cNvPr id="13" name="圆角矩形 12"/>
          <p:cNvSpPr/>
          <p:nvPr/>
        </p:nvSpPr>
        <p:spPr>
          <a:xfrm>
            <a:off x="5553436" y="2937425"/>
            <a:ext cx="5799609" cy="2626540"/>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14" name="文本框 303"/>
          <p:cNvSpPr txBox="1"/>
          <p:nvPr/>
        </p:nvSpPr>
        <p:spPr>
          <a:xfrm>
            <a:off x="6183516" y="3191622"/>
            <a:ext cx="5042781" cy="1907702"/>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     在</a:t>
            </a:r>
            <a:r>
              <a:rPr lang="zh-CN" altLang="en-US" sz="2000" dirty="0">
                <a:solidFill>
                  <a:schemeClr val="bg1"/>
                </a:solidFill>
                <a:latin typeface="微软雅黑" panose="020B0503020204020204" pitchFamily="34" charset="-122"/>
                <a:ea typeface="微软雅黑" panose="020B0503020204020204" pitchFamily="34" charset="-122"/>
              </a:rPr>
              <a:t>新起点上，经济特区广大干部群众要坚定不移贯彻落实党中央决策部署，永葆“闯”的精神、“创”的劲头、“干”的作风，努力续写更多“春天的故事”，努力创造让世界刮目相看的新的更大奇迹！</a:t>
            </a:r>
            <a:endParaRPr lang="zh-CN" altLang="en-US" sz="2000" dirty="0">
              <a:solidFill>
                <a:schemeClr val="bg1"/>
              </a:solidFill>
              <a:latin typeface="微软雅黑" panose="020B0503020204020204" pitchFamily="34" charset="-122"/>
              <a:ea typeface="微软雅黑" panose="020B0503020204020204" pitchFamily="34" charset="-122"/>
            </a:endParaRPr>
          </a:p>
        </p:txBody>
      </p:sp>
      <p:pic>
        <p:nvPicPr>
          <p:cNvPr id="1026" name="Picture 2" descr="https://timgsa.baidu.com/timg?image&amp;quality=80&amp;size=b9999_10000&amp;sec=1602759180041&amp;di=7b893aab6b78e55af79c3889071c11b5&amp;imgtype=0&amp;src=http%3A%2F%2Fimages.21so.com%2Fhuanqiu%2F20181204%2Fdc1gxeh2ruxjp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139" y="2127564"/>
            <a:ext cx="5279543" cy="3956552"/>
          </a:xfrm>
          <a:prstGeom prst="rect">
            <a:avLst/>
          </a:prstGeom>
          <a:noFill/>
          <a:extLst>
            <a:ext uri="{909E8E84-426E-40DD-AFC4-6F175D3DCCD1}">
              <a14:hiddenFill xmlns:a14="http://schemas.microsoft.com/office/drawing/2010/main">
                <a:solidFill>
                  <a:srgbClr val="FFFFFF"/>
                </a:solidFill>
              </a14:hiddenFill>
            </a:ext>
          </a:extLst>
        </p:spPr>
      </p:pic>
      <p:sp>
        <p:nvSpPr>
          <p:cNvPr id="15" name="内容占位符 2"/>
          <p:cNvSpPr>
            <a:spLocks noGrp="1"/>
          </p:cNvSpPr>
          <p:nvPr>
            <p:ph idx="1"/>
          </p:nvPr>
        </p:nvSpPr>
        <p:spPr>
          <a:xfrm>
            <a:off x="627245" y="801649"/>
            <a:ext cx="10974374" cy="1080628"/>
          </a:xfrm>
        </p:spPr>
        <p:txBody>
          <a:bodyPr>
            <a:normAutofit lnSpcReduction="10000"/>
          </a:bodyPr>
          <a:lstStyle/>
          <a:p>
            <a:pPr marL="0" indent="0">
              <a:lnSpc>
                <a:spcPct val="150000"/>
              </a:lnSpc>
              <a:buNone/>
            </a:pPr>
            <a:r>
              <a:rPr lang="zh-CN" altLang="en-US" sz="3200" b="1" dirty="0" smtClean="0">
                <a:latin typeface="微软雅黑" panose="020B0503020204020204" pitchFamily="34" charset="-122"/>
                <a:ea typeface="微软雅黑" panose="020B0503020204020204" pitchFamily="34" charset="-122"/>
              </a:rPr>
              <a:t>对经济特区广大干部群主的</a:t>
            </a:r>
            <a:r>
              <a:rPr lang="zh-CN" altLang="en-US" sz="4400" b="1" dirty="0" smtClean="0">
                <a:solidFill>
                  <a:srgbClr val="C00000"/>
                </a:solidFill>
                <a:latin typeface="微软雅黑" panose="020B0503020204020204" pitchFamily="34" charset="-122"/>
                <a:ea typeface="微软雅黑" panose="020B0503020204020204" pitchFamily="34" charset="-122"/>
              </a:rPr>
              <a:t>三个</a:t>
            </a:r>
            <a:r>
              <a:rPr lang="zh-CN" altLang="en-US" sz="3200" b="1" dirty="0" smtClean="0">
                <a:latin typeface="微软雅黑" panose="020B0503020204020204" pitchFamily="34" charset="-122"/>
                <a:ea typeface="微软雅黑" panose="020B0503020204020204" pitchFamily="34" charset="-122"/>
              </a:rPr>
              <a:t>嘱托</a:t>
            </a:r>
            <a:endParaRPr lang="zh-CN" altLang="en-US" sz="3200" b="1"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777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250"/>
                                        <p:tgtEl>
                                          <p:spTgt spid="13"/>
                                        </p:tgtEl>
                                      </p:cBhvr>
                                    </p:animEffect>
                                  </p:childTnLst>
                                </p:cTn>
                              </p:par>
                            </p:childTnLst>
                          </p:cTn>
                        </p:par>
                        <p:par>
                          <p:cTn id="8" fill="hold">
                            <p:stCondLst>
                              <p:cond delay="25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p:tgtEl>
                                          <p:spTgt spid="14"/>
                                        </p:tgtEl>
                                        <p:attrNameLst>
                                          <p:attrName>ppt_x</p:attrName>
                                        </p:attrNameLst>
                                      </p:cBhvr>
                                      <p:tavLst>
                                        <p:tav tm="0">
                                          <p:val>
                                            <p:strVal val="#ppt_x-#ppt_w*1.125000"/>
                                          </p:val>
                                        </p:tav>
                                        <p:tav tm="100000">
                                          <p:val>
                                            <p:strVal val="#ppt_x"/>
                                          </p:val>
                                        </p:tav>
                                      </p:tavLst>
                                    </p:anim>
                                    <p:animEffect transition="in" filter="wipe(right)">
                                      <p:cBhvr>
                                        <p:cTn id="12" dur="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fontScale="92500" lnSpcReduction="2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习近平强调，历史</a:t>
            </a:r>
            <a:r>
              <a:rPr lang="zh-CN" altLang="en-US" sz="2000" b="1" dirty="0">
                <a:latin typeface="微软雅黑" panose="020B0503020204020204" pitchFamily="34" charset="-122"/>
                <a:ea typeface="微软雅黑" panose="020B0503020204020204" pitchFamily="34" charset="-122"/>
              </a:rPr>
              <a:t>总是在不断解决问题中前进的。我们党领导人民干革命、搞建设、抓改革，都是为了解决我国的实际问题。提高解决实际问题能力是应对当前复杂形势、完成艰巨任务的迫切需要，也是年轻干部成长的必然要求。面对复杂形势和艰巨任务，我们要在危机中育先机、于变局中开新局，干部特别是年轻干部要提高政治能力、调查研究能力、科学决策能力、改革攻坚能力、应急处突能力、群众工作能力、抓落实能力，勇于直面问题，想干事、能干事、干成事，不断解决问题、破解难题。</a:t>
            </a:r>
            <a:endParaRPr lang="zh-CN" altLang="en-US"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习近平在中央党校（国家行政学院）中青年干部培训班开班式上发表重要讲话</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年秋季学期中央党校（国家行政学院）中青年干部培训班</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日上午在中央党校开班</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69784" y="1323210"/>
            <a:ext cx="3466052" cy="2807503"/>
          </a:xfrm>
          <a:prstGeom prst="rect">
            <a:avLst/>
          </a:prstGeom>
        </p:spPr>
      </p:pic>
    </p:spTree>
    <p:extLst>
      <p:ext uri="{BB962C8B-B14F-4D97-AF65-F5344CB8AC3E}">
        <p14:creationId xmlns:p14="http://schemas.microsoft.com/office/powerpoint/2010/main" val="3218244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文本框 1"/>
          <p:cNvSpPr>
            <a:spLocks noChangeArrowheads="1"/>
          </p:cNvSpPr>
          <p:nvPr/>
        </p:nvSpPr>
        <p:spPr bwMode="auto">
          <a:xfrm>
            <a:off x="3943895" y="1987469"/>
            <a:ext cx="430341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7200" b="1" dirty="0" smtClean="0">
                <a:solidFill>
                  <a:srgbClr val="C00000"/>
                </a:solidFill>
                <a:latin typeface="黑体" panose="02010609060101010101" charset="-122"/>
                <a:ea typeface="黑体" panose="02010609060101010101" charset="-122"/>
                <a:sym typeface="Impact" panose="020B0806030902050204" pitchFamily="34" charset="0"/>
              </a:rPr>
              <a:t>学习强国</a:t>
            </a:r>
            <a:endParaRPr lang="zh-CN" altLang="en-US" sz="7200" b="1" dirty="0">
              <a:solidFill>
                <a:srgbClr val="C00000"/>
              </a:solidFill>
              <a:latin typeface="黑体" panose="02010609060101010101" charset="-122"/>
              <a:ea typeface="黑体" panose="02010609060101010101" charset="-122"/>
              <a:sym typeface="Impact" panose="020B0806030902050204" pitchFamily="34" charset="0"/>
            </a:endParaRPr>
          </a:p>
        </p:txBody>
      </p:sp>
      <p:sp>
        <p:nvSpPr>
          <p:cNvPr id="6" name="文本框 5"/>
          <p:cNvSpPr>
            <a:spLocks noChangeArrowheads="1"/>
          </p:cNvSpPr>
          <p:nvPr/>
        </p:nvSpPr>
        <p:spPr bwMode="auto">
          <a:xfrm>
            <a:off x="4233326" y="3779428"/>
            <a:ext cx="372534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中山医学院党委</a:t>
            </a:r>
            <a:endParaRPr lang="en-US" altLang="zh-CN" sz="2400" b="1" dirty="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直接连接符 7"/>
          <p:cNvSpPr>
            <a:spLocks noChangeShapeType="1"/>
          </p:cNvSpPr>
          <p:nvPr/>
        </p:nvSpPr>
        <p:spPr bwMode="auto">
          <a:xfrm>
            <a:off x="3069034" y="3571598"/>
            <a:ext cx="6053138"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sz="2000"/>
          </a:p>
        </p:txBody>
      </p:sp>
      <p:sp>
        <p:nvSpPr>
          <p:cNvPr id="8" name="矩形 2"/>
          <p:cNvSpPr>
            <a:spLocks noChangeArrowheads="1"/>
          </p:cNvSpPr>
          <p:nvPr/>
        </p:nvSpPr>
        <p:spPr bwMode="auto">
          <a:xfrm>
            <a:off x="3943895" y="1872620"/>
            <a:ext cx="4263699" cy="1375974"/>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sz="2000">
              <a:solidFill>
                <a:srgbClr val="FFFFFF"/>
              </a:solidFill>
              <a:latin typeface="宋体" panose="02010600030101010101" pitchFamily="2" charset="-122"/>
              <a:sym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7"/>
          <p:cNvSpPr>
            <a:spLocks noChangeArrowheads="1"/>
          </p:cNvSpPr>
          <p:nvPr/>
        </p:nvSpPr>
        <p:spPr bwMode="auto">
          <a:xfrm>
            <a:off x="849600" y="2065601"/>
            <a:ext cx="10575782" cy="3837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50000"/>
              </a:lnSpc>
              <a:spcBef>
                <a:spcPts val="600"/>
              </a:spcBef>
            </a:pP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       党</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的十八大以来，党和国家事业取得历史性成就、发生历史性变革，其中一条很重要的经验就是</a:t>
            </a:r>
            <a:r>
              <a:rPr lang="zh-CN" altLang="en-US" sz="2400" b="1" dirty="0">
                <a:solidFill>
                  <a:srgbClr val="C00000"/>
                </a:solidFill>
                <a:latin typeface="微软雅黑" pitchFamily="34" charset="-122"/>
                <a:ea typeface="微软雅黑" pitchFamily="34" charset="-122"/>
                <a:sym typeface="微软雅黑" pitchFamily="34" charset="-122"/>
              </a:rPr>
              <a:t>坚持问题导向</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把解决实际问题作为打开工作局面的突破口。当今世界正经历百年未有之大变局，外部环境出现更多不稳定性不确定性。明年我们将进入“十四五”时期，开启全面建设社会主义现代化国家新征程。进入新发展阶段，贯彻新发展理念，构建新发展格局，需要解决的问题会越来越多样、越来越复杂。我国继续发展具有多方面优势和条件，但发展不平衡不充分问题仍然突出。抗击新冠肺炎疫情斗争取得重大战略成果，但</a:t>
            </a:r>
            <a:r>
              <a:rPr lang="zh-CN" altLang="en-US" sz="2000" b="1" dirty="0">
                <a:solidFill>
                  <a:srgbClr val="C00000"/>
                </a:solidFill>
                <a:latin typeface="微软雅黑" pitchFamily="34" charset="-122"/>
                <a:ea typeface="微软雅黑" pitchFamily="34" charset="-122"/>
                <a:sym typeface="微软雅黑" pitchFamily="34" charset="-122"/>
              </a:rPr>
              <a:t>决胜全面建成小康社会、决战脱贫攻坚，扎实做好“六稳”工作、全面落实“六保”任务</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，夺取全面胜利，还需要付出持续努力。</a:t>
            </a:r>
            <a:endParaRPr lang="en-US" altLang="zh-CN" sz="2000" dirty="0" smtClean="0">
              <a:solidFill>
                <a:schemeClr val="tx1">
                  <a:lumMod val="85000"/>
                  <a:lumOff val="15000"/>
                </a:schemeClr>
              </a:solidFill>
              <a:latin typeface="微软雅黑" pitchFamily="34" charset="-122"/>
              <a:ea typeface="微软雅黑" pitchFamily="34" charset="-122"/>
              <a:sym typeface="微软雅黑" pitchFamily="34" charset="-122"/>
            </a:endParaRPr>
          </a:p>
        </p:txBody>
      </p:sp>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习近平在中央党校（国家行政学院）中青年干部培训班开班式上的讲话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spTree>
    <p:extLst>
      <p:ext uri="{BB962C8B-B14F-4D97-AF65-F5344CB8AC3E}">
        <p14:creationId xmlns:p14="http://schemas.microsoft.com/office/powerpoint/2010/main" val="1472626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8" y="1143908"/>
            <a:ext cx="5848998" cy="590390"/>
            <a:chOff x="4527446" y="951570"/>
            <a:chExt cx="3725907" cy="376088"/>
          </a:xfrm>
        </p:grpSpPr>
        <p:sp>
          <p:nvSpPr>
            <p:cNvPr id="6" name="矩形 3"/>
            <p:cNvSpPr>
              <a:spLocks noChangeArrowheads="1"/>
            </p:cNvSpPr>
            <p:nvPr/>
          </p:nvSpPr>
          <p:spPr bwMode="auto">
            <a:xfrm>
              <a:off x="4527446" y="951570"/>
              <a:ext cx="372590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习近平指出年轻干部要</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提高七种能力</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习近平在中央党校（国家行政学院）中青年干部培训班开班式上的讲话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0" name="组合 9"/>
          <p:cNvGrpSpPr/>
          <p:nvPr/>
        </p:nvGrpSpPr>
        <p:grpSpPr>
          <a:xfrm>
            <a:off x="627244" y="2161677"/>
            <a:ext cx="10726024" cy="3785704"/>
            <a:chOff x="1598" y="3352"/>
            <a:chExt cx="16891" cy="5962"/>
          </a:xfrm>
        </p:grpSpPr>
        <p:grpSp>
          <p:nvGrpSpPr>
            <p:cNvPr id="11" name="组合 10"/>
            <p:cNvGrpSpPr/>
            <p:nvPr/>
          </p:nvGrpSpPr>
          <p:grpSpPr>
            <a:xfrm>
              <a:off x="1598" y="3362"/>
              <a:ext cx="3651" cy="5952"/>
              <a:chOff x="1219206" y="1739737"/>
              <a:chExt cx="843987" cy="1625168"/>
            </a:xfrm>
          </p:grpSpPr>
          <p:sp>
            <p:nvSpPr>
              <p:cNvPr id="18" name="矩形 17"/>
              <p:cNvSpPr/>
              <p:nvPr/>
            </p:nvSpPr>
            <p:spPr bwMode="auto">
              <a:xfrm>
                <a:off x="1292914" y="1739737"/>
                <a:ext cx="696572" cy="1625168"/>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9" name="矩形 18"/>
              <p:cNvSpPr/>
              <p:nvPr/>
            </p:nvSpPr>
            <p:spPr>
              <a:xfrm>
                <a:off x="1219206" y="1937247"/>
                <a:ext cx="843987" cy="1230833"/>
              </a:xfrm>
              <a:prstGeom prst="rect">
                <a:avLst/>
              </a:prstGeom>
            </p:spPr>
            <p:txBody>
              <a:bodyPr wrap="square">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提高</a:t>
                </a:r>
                <a:endParaRPr lang="en-US" altLang="zh-CN" sz="4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七种</a:t>
                </a:r>
                <a:endParaRPr lang="en-US" altLang="zh-CN" sz="4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能力</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5568" y="3352"/>
              <a:ext cx="12921" cy="5962"/>
              <a:chOff x="3525620" y="1878756"/>
              <a:chExt cx="8204576" cy="3785318"/>
            </a:xfrm>
          </p:grpSpPr>
          <p:sp>
            <p:nvSpPr>
              <p:cNvPr id="16" name="矩形 15"/>
              <p:cNvSpPr/>
              <p:nvPr/>
            </p:nvSpPr>
            <p:spPr>
              <a:xfrm>
                <a:off x="3643079" y="1986493"/>
                <a:ext cx="7969658" cy="3569844"/>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第一，</a:t>
                </a:r>
                <a:r>
                  <a:rPr lang="zh-CN" altLang="en-US" sz="2800" b="1" dirty="0">
                    <a:solidFill>
                      <a:srgbClr val="C00000"/>
                    </a:solidFill>
                    <a:latin typeface="微软雅黑" panose="020B0503020204020204" pitchFamily="34" charset="-122"/>
                    <a:ea typeface="微软雅黑" panose="020B0503020204020204" pitchFamily="34" charset="-122"/>
                  </a:rPr>
                  <a:t>提高政治能力</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在干部干好工作所需的各种能力中，政治能力是第一位的。有了过硬的政治能力，才能做到自觉在思想上政治上行动上同党中央保持高度</a:t>
                </a:r>
                <a:r>
                  <a:rPr lang="zh-CN" altLang="en-US" dirty="0" smtClean="0">
                    <a:solidFill>
                      <a:srgbClr val="663300"/>
                    </a:solidFill>
                    <a:latin typeface="微软雅黑" panose="020B0503020204020204" pitchFamily="34" charset="-122"/>
                    <a:ea typeface="微软雅黑" panose="020B0503020204020204" pitchFamily="34" charset="-122"/>
                  </a:rPr>
                  <a:t>一致。</a:t>
                </a:r>
                <a:r>
                  <a:rPr lang="zh-CN" altLang="en-US" dirty="0">
                    <a:solidFill>
                      <a:srgbClr val="663300"/>
                    </a:solidFill>
                    <a:latin typeface="微软雅黑" panose="020B0503020204020204" pitchFamily="34" charset="-122"/>
                    <a:ea typeface="微软雅黑" panose="020B0503020204020204" pitchFamily="34" charset="-122"/>
                  </a:rPr>
                  <a:t>提高政治能力，首先要把握正确政治方向，坚持中国共产党领导和我国社会主义制度</a:t>
                </a:r>
                <a:r>
                  <a:rPr lang="zh-CN" altLang="en-US" dirty="0" smtClean="0">
                    <a:solidFill>
                      <a:srgbClr val="663300"/>
                    </a:solidFill>
                    <a:latin typeface="微软雅黑" panose="020B0503020204020204" pitchFamily="34" charset="-122"/>
                    <a:ea typeface="微软雅黑" panose="020B0503020204020204" pitchFamily="34" charset="-122"/>
                  </a:rPr>
                  <a:t>。年轻</a:t>
                </a:r>
                <a:r>
                  <a:rPr lang="zh-CN" altLang="en-US" dirty="0">
                    <a:solidFill>
                      <a:srgbClr val="663300"/>
                    </a:solidFill>
                    <a:latin typeface="微软雅黑" panose="020B0503020204020204" pitchFamily="34" charset="-122"/>
                    <a:ea typeface="微软雅黑" panose="020B0503020204020204" pitchFamily="34" charset="-122"/>
                  </a:rPr>
                  <a:t>干部必须坚守一条，凡是有利于坚持党的领导和我国社会主义制度的事就坚定不移做，凡是不利于坚持党的领导和我国社会主义制度的事就坚决不做！要不断提高政治敏锐性和政治鉴别力，观察分析形势首先要把握政治因素，特别是要能够透过现象看本质，做到眼睛亮、见事早、行动快。提高政治能力必须对党的政治纪律和政治规矩怀有敬畏之心。要自觉加强政治历练，增强政治自制力，始终做政治上的“明白人”、“老实人”。要注重提高马克思主义理论水平，学深悟透，融会贯通，掌握辩证唯物主义和历史唯物主义，掌握贯穿其中的马克思主义立场观点方法，掌握中国化的马克思主义，做马克思主义的坚定信仰者、忠实实践者。</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spTree>
    <p:extLst>
      <p:ext uri="{BB962C8B-B14F-4D97-AF65-F5344CB8AC3E}">
        <p14:creationId xmlns:p14="http://schemas.microsoft.com/office/powerpoint/2010/main" val="4112176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8" y="1143908"/>
            <a:ext cx="5848998" cy="590390"/>
            <a:chOff x="4527446" y="951570"/>
            <a:chExt cx="3725907" cy="376088"/>
          </a:xfrm>
        </p:grpSpPr>
        <p:sp>
          <p:nvSpPr>
            <p:cNvPr id="6" name="矩形 3"/>
            <p:cNvSpPr>
              <a:spLocks noChangeArrowheads="1"/>
            </p:cNvSpPr>
            <p:nvPr/>
          </p:nvSpPr>
          <p:spPr bwMode="auto">
            <a:xfrm>
              <a:off x="4527446" y="951570"/>
              <a:ext cx="372590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习近平指出年轻干部要</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提高七种能力</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习近平在中央党校（国家行政学院）中青年干部培训班开班式上的讲话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0" name="组合 9"/>
          <p:cNvGrpSpPr/>
          <p:nvPr/>
        </p:nvGrpSpPr>
        <p:grpSpPr>
          <a:xfrm>
            <a:off x="627244" y="2161677"/>
            <a:ext cx="10262464" cy="3785704"/>
            <a:chOff x="1598" y="3352"/>
            <a:chExt cx="16161" cy="5962"/>
          </a:xfrm>
        </p:grpSpPr>
        <p:grpSp>
          <p:nvGrpSpPr>
            <p:cNvPr id="11" name="组合 10"/>
            <p:cNvGrpSpPr/>
            <p:nvPr/>
          </p:nvGrpSpPr>
          <p:grpSpPr>
            <a:xfrm>
              <a:off x="1598" y="3362"/>
              <a:ext cx="3651" cy="5952"/>
              <a:chOff x="1219206" y="1739737"/>
              <a:chExt cx="843987" cy="1625168"/>
            </a:xfrm>
          </p:grpSpPr>
          <p:sp>
            <p:nvSpPr>
              <p:cNvPr id="18" name="矩形 17"/>
              <p:cNvSpPr/>
              <p:nvPr/>
            </p:nvSpPr>
            <p:spPr bwMode="auto">
              <a:xfrm>
                <a:off x="1292914" y="1739737"/>
                <a:ext cx="696572" cy="1625168"/>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9" name="矩形 18"/>
              <p:cNvSpPr/>
              <p:nvPr/>
            </p:nvSpPr>
            <p:spPr>
              <a:xfrm>
                <a:off x="1219206" y="1937247"/>
                <a:ext cx="843987" cy="1230833"/>
              </a:xfrm>
              <a:prstGeom prst="rect">
                <a:avLst/>
              </a:prstGeom>
            </p:spPr>
            <p:txBody>
              <a:bodyPr wrap="square">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提高</a:t>
                </a:r>
                <a:endParaRPr lang="en-US" altLang="zh-CN" sz="4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七种</a:t>
                </a:r>
                <a:endParaRPr lang="en-US" altLang="zh-CN" sz="4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能力</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5568" y="3352"/>
              <a:ext cx="12191" cy="2551"/>
              <a:chOff x="3525620" y="1878756"/>
              <a:chExt cx="7741250" cy="1619791"/>
            </a:xfrm>
          </p:grpSpPr>
          <p:sp>
            <p:nvSpPr>
              <p:cNvPr id="16" name="矩形 15"/>
              <p:cNvSpPr/>
              <p:nvPr/>
            </p:nvSpPr>
            <p:spPr>
              <a:xfrm>
                <a:off x="3841792" y="1988007"/>
                <a:ext cx="7332682" cy="1354339"/>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第二，</a:t>
                </a:r>
                <a:r>
                  <a:rPr lang="zh-CN" altLang="en-US" sz="2800" b="1" dirty="0">
                    <a:solidFill>
                      <a:srgbClr val="C00000"/>
                    </a:solidFill>
                    <a:latin typeface="微软雅黑" panose="020B0503020204020204" pitchFamily="34" charset="-122"/>
                    <a:ea typeface="微软雅黑" panose="020B0503020204020204" pitchFamily="34" charset="-122"/>
                  </a:rPr>
                  <a:t>提高调查研究能力</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调查研究是做好工作的基本功。一定要</a:t>
                </a:r>
                <a:r>
                  <a:rPr lang="zh-CN" altLang="en-US" dirty="0" smtClean="0">
                    <a:solidFill>
                      <a:srgbClr val="663300"/>
                    </a:solidFill>
                    <a:latin typeface="微软雅黑" panose="020B0503020204020204" pitchFamily="34" charset="-122"/>
                    <a:ea typeface="微软雅黑" panose="020B0503020204020204" pitchFamily="34" charset="-122"/>
                  </a:rPr>
                  <a:t>学会在</a:t>
                </a:r>
                <a:r>
                  <a:rPr lang="zh-CN" altLang="en-US" dirty="0">
                    <a:solidFill>
                      <a:srgbClr val="663300"/>
                    </a:solidFill>
                    <a:latin typeface="微软雅黑" panose="020B0503020204020204" pitchFamily="34" charset="-122"/>
                    <a:ea typeface="微软雅黑" panose="020B0503020204020204" pitchFamily="34" charset="-122"/>
                  </a:rPr>
                  <a:t>调查研究中提高工作本领。调查研究要</a:t>
                </a:r>
                <a:r>
                  <a:rPr lang="zh-CN" altLang="en-US" dirty="0" smtClean="0">
                    <a:solidFill>
                      <a:srgbClr val="663300"/>
                    </a:solidFill>
                    <a:latin typeface="微软雅黑" panose="020B0503020204020204" pitchFamily="34" charset="-122"/>
                    <a:ea typeface="微软雅黑" panose="020B0503020204020204" pitchFamily="34" charset="-122"/>
                  </a:rPr>
                  <a:t>经常化，要</a:t>
                </a:r>
                <a:r>
                  <a:rPr lang="zh-CN" altLang="en-US" dirty="0">
                    <a:solidFill>
                      <a:srgbClr val="663300"/>
                    </a:solidFill>
                    <a:latin typeface="微软雅黑" panose="020B0503020204020204" pitchFamily="34" charset="-122"/>
                    <a:ea typeface="微软雅黑" panose="020B0503020204020204" pitchFamily="34" charset="-122"/>
                  </a:rPr>
                  <a:t>坚持到群众中去、到实践中</a:t>
                </a:r>
                <a:r>
                  <a:rPr lang="zh-CN" altLang="en-US" dirty="0" smtClean="0">
                    <a:solidFill>
                      <a:srgbClr val="663300"/>
                    </a:solidFill>
                    <a:latin typeface="微软雅黑" panose="020B0503020204020204" pitchFamily="34" charset="-122"/>
                    <a:ea typeface="微软雅黑" panose="020B0503020204020204" pitchFamily="34" charset="-122"/>
                  </a:rPr>
                  <a:t>去，对</a:t>
                </a:r>
                <a:r>
                  <a:rPr lang="zh-CN" altLang="en-US" dirty="0">
                    <a:solidFill>
                      <a:srgbClr val="663300"/>
                    </a:solidFill>
                    <a:latin typeface="微软雅黑" panose="020B0503020204020204" pitchFamily="34" charset="-122"/>
                    <a:ea typeface="微软雅黑" panose="020B0503020204020204" pitchFamily="34" charset="-122"/>
                  </a:rPr>
                  <a:t>调研得来的大量材料和情况，要认真研究分析，由此及彼、由表及里。</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7741250" cy="1619791"/>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3" name="组合 12"/>
            <p:cNvGrpSpPr/>
            <p:nvPr/>
          </p:nvGrpSpPr>
          <p:grpSpPr>
            <a:xfrm>
              <a:off x="5568" y="6762"/>
              <a:ext cx="12191" cy="2550"/>
              <a:chOff x="3525562" y="1878514"/>
              <a:chExt cx="7741285" cy="1619885"/>
            </a:xfrm>
          </p:grpSpPr>
          <p:sp>
            <p:nvSpPr>
              <p:cNvPr id="14" name="矩形 13"/>
              <p:cNvSpPr/>
              <p:nvPr/>
            </p:nvSpPr>
            <p:spPr>
              <a:xfrm>
                <a:off x="3834806" y="1887026"/>
                <a:ext cx="7339643" cy="1354708"/>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第三</a:t>
                </a:r>
                <a:r>
                  <a:rPr lang="zh-CN" altLang="en-US" sz="2800" b="1" dirty="0" smtClean="0">
                    <a:solidFill>
                      <a:srgbClr val="C00000"/>
                    </a:solidFill>
                    <a:latin typeface="微软雅黑" panose="020B0503020204020204" pitchFamily="34" charset="-122"/>
                    <a:ea typeface="微软雅黑" panose="020B0503020204020204" pitchFamily="34" charset="-122"/>
                  </a:rPr>
                  <a:t>，提高</a:t>
                </a:r>
                <a:r>
                  <a:rPr lang="zh-CN" altLang="en-US" sz="2800" b="1" dirty="0">
                    <a:solidFill>
                      <a:srgbClr val="C00000"/>
                    </a:solidFill>
                    <a:latin typeface="微软雅黑" panose="020B0503020204020204" pitchFamily="34" charset="-122"/>
                    <a:ea typeface="微软雅黑" panose="020B0503020204020204" pitchFamily="34" charset="-122"/>
                  </a:rPr>
                  <a:t>科学决策能力</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做到科学决策，首先要有战略眼光，看得远、想得深。要深入研究、综合分析，看事情是否值得做、是否符合实际等，全面权衡，科学决断。作决策一定要开展可行性研究，多方听取意见，综合评判，科学取舍，使决策符合实际情况。</a:t>
                </a:r>
              </a:p>
            </p:txBody>
          </p:sp>
          <p:sp>
            <p:nvSpPr>
              <p:cNvPr id="15" name="矩形 14"/>
              <p:cNvSpPr/>
              <p:nvPr/>
            </p:nvSpPr>
            <p:spPr bwMode="auto">
              <a:xfrm>
                <a:off x="3525562" y="1878514"/>
                <a:ext cx="7741285" cy="161988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spTree>
    <p:extLst>
      <p:ext uri="{BB962C8B-B14F-4D97-AF65-F5344CB8AC3E}">
        <p14:creationId xmlns:p14="http://schemas.microsoft.com/office/powerpoint/2010/main" val="1034423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10" y="1143908"/>
            <a:ext cx="5848999" cy="590390"/>
            <a:chOff x="4527446" y="951570"/>
            <a:chExt cx="3725907" cy="376088"/>
          </a:xfrm>
        </p:grpSpPr>
        <p:sp>
          <p:nvSpPr>
            <p:cNvPr id="6" name="矩形 3"/>
            <p:cNvSpPr>
              <a:spLocks noChangeArrowheads="1"/>
            </p:cNvSpPr>
            <p:nvPr/>
          </p:nvSpPr>
          <p:spPr bwMode="auto">
            <a:xfrm>
              <a:off x="4527446" y="951570"/>
              <a:ext cx="372590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习近平指出年轻干部要</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提高</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七种</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能力</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习近平在中央党校（国家行政学院）中青年干部培训班开班式上的讲话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0" name="组合 9"/>
          <p:cNvGrpSpPr/>
          <p:nvPr/>
        </p:nvGrpSpPr>
        <p:grpSpPr>
          <a:xfrm>
            <a:off x="627244" y="2162312"/>
            <a:ext cx="10262464" cy="3804118"/>
            <a:chOff x="1598" y="3353"/>
            <a:chExt cx="16161" cy="5991"/>
          </a:xfrm>
        </p:grpSpPr>
        <p:grpSp>
          <p:nvGrpSpPr>
            <p:cNvPr id="11" name="组合 10"/>
            <p:cNvGrpSpPr/>
            <p:nvPr/>
          </p:nvGrpSpPr>
          <p:grpSpPr>
            <a:xfrm>
              <a:off x="1598" y="3362"/>
              <a:ext cx="3651" cy="5952"/>
              <a:chOff x="1219206" y="1739737"/>
              <a:chExt cx="843987" cy="1625168"/>
            </a:xfrm>
          </p:grpSpPr>
          <p:sp>
            <p:nvSpPr>
              <p:cNvPr id="18" name="矩形 17"/>
              <p:cNvSpPr/>
              <p:nvPr/>
            </p:nvSpPr>
            <p:spPr bwMode="auto">
              <a:xfrm>
                <a:off x="1292914" y="1739737"/>
                <a:ext cx="696572" cy="1625168"/>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9" name="矩形 18"/>
              <p:cNvSpPr/>
              <p:nvPr/>
            </p:nvSpPr>
            <p:spPr>
              <a:xfrm>
                <a:off x="1219206" y="1937247"/>
                <a:ext cx="843987" cy="1184070"/>
              </a:xfrm>
              <a:prstGeom prst="rect">
                <a:avLst/>
              </a:prstGeom>
            </p:spPr>
            <p:txBody>
              <a:bodyPr wrap="square">
                <a:spAutoFit/>
              </a:bodyPr>
              <a:lstStyle/>
              <a:p>
                <a:pPr algn="ctr">
                  <a:lnSpc>
                    <a:spcPct val="150000"/>
                  </a:lnSpc>
                </a:pPr>
                <a:r>
                  <a:rPr lang="zh-CN" altLang="en-US" sz="4000" b="1" dirty="0">
                    <a:solidFill>
                      <a:schemeClr val="bg1"/>
                    </a:solidFill>
                    <a:latin typeface="微软雅黑" panose="020B0503020204020204" pitchFamily="34" charset="-122"/>
                    <a:ea typeface="微软雅黑" panose="020B0503020204020204" pitchFamily="34" charset="-122"/>
                  </a:rPr>
                  <a:t>提高</a:t>
                </a:r>
                <a:endParaRPr lang="en-US" altLang="zh-CN" sz="40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a:solidFill>
                      <a:schemeClr val="bg1"/>
                    </a:solidFill>
                    <a:latin typeface="微软雅黑" panose="020B0503020204020204" pitchFamily="34" charset="-122"/>
                    <a:ea typeface="微软雅黑" panose="020B0503020204020204" pitchFamily="34" charset="-122"/>
                  </a:rPr>
                  <a:t>七种</a:t>
                </a:r>
                <a:endParaRPr lang="en-US" altLang="zh-CN" sz="40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a:solidFill>
                      <a:schemeClr val="bg1"/>
                    </a:solidFill>
                    <a:latin typeface="微软雅黑" panose="020B0503020204020204" pitchFamily="34" charset="-122"/>
                    <a:ea typeface="微软雅黑" panose="020B0503020204020204" pitchFamily="34" charset="-122"/>
                  </a:rPr>
                  <a:t>能力</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5568" y="3353"/>
              <a:ext cx="12191" cy="2720"/>
              <a:chOff x="3525620" y="1878756"/>
              <a:chExt cx="7741250" cy="1726807"/>
            </a:xfrm>
          </p:grpSpPr>
          <p:sp>
            <p:nvSpPr>
              <p:cNvPr id="16" name="矩形 15"/>
              <p:cNvSpPr/>
              <p:nvPr/>
            </p:nvSpPr>
            <p:spPr>
              <a:xfrm>
                <a:off x="3841792" y="1988007"/>
                <a:ext cx="7332682" cy="1508204"/>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第四，</a:t>
                </a:r>
                <a:r>
                  <a:rPr lang="zh-CN" altLang="en-US" sz="2800" b="1" dirty="0">
                    <a:solidFill>
                      <a:srgbClr val="C00000"/>
                    </a:solidFill>
                    <a:latin typeface="微软雅黑" panose="020B0503020204020204" pitchFamily="34" charset="-122"/>
                    <a:ea typeface="微软雅黑" panose="020B0503020204020204" pitchFamily="34" charset="-122"/>
                  </a:rPr>
                  <a:t>提高改革攻坚能力</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sz="1600" dirty="0">
                    <a:solidFill>
                      <a:srgbClr val="663300"/>
                    </a:solidFill>
                    <a:latin typeface="微软雅黑" panose="020B0503020204020204" pitchFamily="34" charset="-122"/>
                    <a:ea typeface="微软雅黑" panose="020B0503020204020204" pitchFamily="34" charset="-122"/>
                  </a:rPr>
                  <a:t>要全面推进党和国家各项工作，尤其是贯彻新发展理念、推动高质量发展、构建新发展格局。要把干事热情和科学精神结合起来，坚持创新思维，在把握规律的基础上实现变革创新。要尊重群众首创精神，把加强顶层设计和坚持问计于民统一起来。要注重增强系统性、整体性、协同性，使各项改革举措相互配合、相互促进、相得益彰。</a:t>
                </a:r>
              </a:p>
            </p:txBody>
          </p:sp>
          <p:sp>
            <p:nvSpPr>
              <p:cNvPr id="17" name="矩形 16"/>
              <p:cNvSpPr/>
              <p:nvPr/>
            </p:nvSpPr>
            <p:spPr bwMode="auto">
              <a:xfrm>
                <a:off x="3525620" y="1878756"/>
                <a:ext cx="7741250" cy="1726807"/>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3" name="组合 12"/>
            <p:cNvGrpSpPr/>
            <p:nvPr/>
          </p:nvGrpSpPr>
          <p:grpSpPr>
            <a:xfrm>
              <a:off x="5568" y="6762"/>
              <a:ext cx="12191" cy="2582"/>
              <a:chOff x="3525562" y="1878514"/>
              <a:chExt cx="7741285" cy="1640220"/>
            </a:xfrm>
          </p:grpSpPr>
          <p:sp>
            <p:nvSpPr>
              <p:cNvPr id="14" name="矩形 13"/>
              <p:cNvSpPr/>
              <p:nvPr/>
            </p:nvSpPr>
            <p:spPr>
              <a:xfrm>
                <a:off x="3834806" y="1887026"/>
                <a:ext cx="7339643" cy="1631708"/>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第五</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提高应急处突能力</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要增强风险意识</a:t>
                </a:r>
                <a:r>
                  <a:rPr lang="zh-CN" altLang="en-US" dirty="0" smtClean="0">
                    <a:solidFill>
                      <a:srgbClr val="663300"/>
                    </a:solidFill>
                    <a:latin typeface="微软雅黑" panose="020B0503020204020204" pitchFamily="34" charset="-122"/>
                    <a:ea typeface="微软雅黑" panose="020B0503020204020204" pitchFamily="34" charset="-122"/>
                  </a:rPr>
                  <a:t>，做好</a:t>
                </a:r>
                <a:r>
                  <a:rPr lang="zh-CN" altLang="en-US" dirty="0">
                    <a:solidFill>
                      <a:srgbClr val="663300"/>
                    </a:solidFill>
                    <a:latin typeface="微软雅黑" panose="020B0503020204020204" pitchFamily="34" charset="-122"/>
                    <a:ea typeface="微软雅黑" panose="020B0503020204020204" pitchFamily="34" charset="-122"/>
                  </a:rPr>
                  <a:t>随时应对各种风险挑战的准备。要努力成为所在工作领域的行家里手，不断提高应急处突的见识和胆识，对可能发生的各种风险挑战，要做到心中有数、分类施策、精准拆弹，有效掌控局势、化解危机。要紧密结合应对风险实践，查找工作和体制机制上的漏洞，及时予以完善。</a:t>
                </a:r>
              </a:p>
            </p:txBody>
          </p:sp>
          <p:sp>
            <p:nvSpPr>
              <p:cNvPr id="15" name="矩形 14"/>
              <p:cNvSpPr/>
              <p:nvPr/>
            </p:nvSpPr>
            <p:spPr bwMode="auto">
              <a:xfrm>
                <a:off x="3525562" y="1878514"/>
                <a:ext cx="7741285" cy="161988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spTree>
    <p:extLst>
      <p:ext uri="{BB962C8B-B14F-4D97-AF65-F5344CB8AC3E}">
        <p14:creationId xmlns:p14="http://schemas.microsoft.com/office/powerpoint/2010/main" val="1155092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10" y="1143908"/>
            <a:ext cx="5848999" cy="590390"/>
            <a:chOff x="4527446" y="951570"/>
            <a:chExt cx="3725907" cy="376088"/>
          </a:xfrm>
        </p:grpSpPr>
        <p:sp>
          <p:nvSpPr>
            <p:cNvPr id="6" name="矩形 3"/>
            <p:cNvSpPr>
              <a:spLocks noChangeArrowheads="1"/>
            </p:cNvSpPr>
            <p:nvPr/>
          </p:nvSpPr>
          <p:spPr bwMode="auto">
            <a:xfrm>
              <a:off x="4527446" y="951570"/>
              <a:ext cx="372590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习近平指出年轻干部要</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提高七种能力</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习近平在中央党校（国家行政学院）中青年干部培训班开班式上的讲话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0" name="组合 9"/>
          <p:cNvGrpSpPr/>
          <p:nvPr/>
        </p:nvGrpSpPr>
        <p:grpSpPr>
          <a:xfrm>
            <a:off x="627244" y="2162312"/>
            <a:ext cx="10262464" cy="3785069"/>
            <a:chOff x="1598" y="3353"/>
            <a:chExt cx="16161" cy="5961"/>
          </a:xfrm>
        </p:grpSpPr>
        <p:grpSp>
          <p:nvGrpSpPr>
            <p:cNvPr id="11" name="组合 10"/>
            <p:cNvGrpSpPr/>
            <p:nvPr/>
          </p:nvGrpSpPr>
          <p:grpSpPr>
            <a:xfrm>
              <a:off x="1598" y="3362"/>
              <a:ext cx="3651" cy="5952"/>
              <a:chOff x="1219206" y="1739737"/>
              <a:chExt cx="843987" cy="1625168"/>
            </a:xfrm>
          </p:grpSpPr>
          <p:sp>
            <p:nvSpPr>
              <p:cNvPr id="18" name="矩形 17"/>
              <p:cNvSpPr/>
              <p:nvPr/>
            </p:nvSpPr>
            <p:spPr bwMode="auto">
              <a:xfrm>
                <a:off x="1292914" y="1739737"/>
                <a:ext cx="696572" cy="1625168"/>
              </a:xfrm>
              <a:prstGeom prst="rect">
                <a:avLst/>
              </a:prstGeom>
              <a:solidFill>
                <a:srgbClr val="A0050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19" name="矩形 18"/>
              <p:cNvSpPr/>
              <p:nvPr/>
            </p:nvSpPr>
            <p:spPr>
              <a:xfrm>
                <a:off x="1219206" y="1937247"/>
                <a:ext cx="843987" cy="1184070"/>
              </a:xfrm>
              <a:prstGeom prst="rect">
                <a:avLst/>
              </a:prstGeom>
            </p:spPr>
            <p:txBody>
              <a:bodyPr wrap="square">
                <a:spAutoFit/>
              </a:bodyPr>
              <a:lstStyle/>
              <a:p>
                <a:pPr algn="ctr">
                  <a:lnSpc>
                    <a:spcPct val="150000"/>
                  </a:lnSpc>
                </a:pPr>
                <a:r>
                  <a:rPr lang="zh-CN" altLang="en-US" sz="4000" b="1" dirty="0">
                    <a:solidFill>
                      <a:schemeClr val="bg1"/>
                    </a:solidFill>
                    <a:latin typeface="微软雅黑" panose="020B0503020204020204" pitchFamily="34" charset="-122"/>
                    <a:ea typeface="微软雅黑" panose="020B0503020204020204" pitchFamily="34" charset="-122"/>
                  </a:rPr>
                  <a:t>提高</a:t>
                </a:r>
                <a:endParaRPr lang="en-US" altLang="zh-CN" sz="40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a:solidFill>
                      <a:schemeClr val="bg1"/>
                    </a:solidFill>
                    <a:latin typeface="微软雅黑" panose="020B0503020204020204" pitchFamily="34" charset="-122"/>
                    <a:ea typeface="微软雅黑" panose="020B0503020204020204" pitchFamily="34" charset="-122"/>
                  </a:rPr>
                  <a:t>七种</a:t>
                </a:r>
                <a:endParaRPr lang="en-US" altLang="zh-CN" sz="40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4000" b="1" dirty="0">
                    <a:solidFill>
                      <a:schemeClr val="bg1"/>
                    </a:solidFill>
                    <a:latin typeface="微软雅黑" panose="020B0503020204020204" pitchFamily="34" charset="-122"/>
                    <a:ea typeface="微软雅黑" panose="020B0503020204020204" pitchFamily="34" charset="-122"/>
                  </a:rPr>
                  <a:t>能力</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5568" y="3353"/>
              <a:ext cx="12191" cy="2720"/>
              <a:chOff x="3525620" y="1878756"/>
              <a:chExt cx="7741250" cy="1726807"/>
            </a:xfrm>
          </p:grpSpPr>
          <p:sp>
            <p:nvSpPr>
              <p:cNvPr id="16" name="矩形 15"/>
              <p:cNvSpPr/>
              <p:nvPr/>
            </p:nvSpPr>
            <p:spPr>
              <a:xfrm>
                <a:off x="3841792" y="1988007"/>
                <a:ext cx="7332682" cy="1508204"/>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第六，</a:t>
                </a:r>
                <a:r>
                  <a:rPr lang="zh-CN" altLang="en-US" sz="2800" b="1" dirty="0">
                    <a:solidFill>
                      <a:srgbClr val="C00000"/>
                    </a:solidFill>
                    <a:latin typeface="微软雅黑" panose="020B0503020204020204" pitchFamily="34" charset="-122"/>
                    <a:ea typeface="微软雅黑" panose="020B0503020204020204" pitchFamily="34" charset="-122"/>
                  </a:rPr>
                  <a:t>提高群众工作能力</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sz="1600" dirty="0">
                    <a:solidFill>
                      <a:srgbClr val="663300"/>
                    </a:solidFill>
                    <a:latin typeface="微软雅黑" panose="020B0503020204020204" pitchFamily="34" charset="-122"/>
                    <a:ea typeface="微软雅黑" panose="020B0503020204020204" pitchFamily="34" charset="-122"/>
                  </a:rPr>
                  <a:t>要坚持从群众中来、到群众中去，认真落实党中央各项惠民政策，切实解决群众“急难愁盼”的问题。要落实党中央关于逐步实现全体人民共同富裕的要求，带领群众艰苦奋斗、勤劳致富。要注意宣传群众、教育群众，提高群众思想觉悟。要自觉运用法治思维和法治方式深化改革、推动发展、化解矛盾，维护社会公平正义。</a:t>
                </a:r>
              </a:p>
            </p:txBody>
          </p:sp>
          <p:sp>
            <p:nvSpPr>
              <p:cNvPr id="17" name="矩形 16"/>
              <p:cNvSpPr/>
              <p:nvPr/>
            </p:nvSpPr>
            <p:spPr bwMode="auto">
              <a:xfrm>
                <a:off x="3525620" y="1878756"/>
                <a:ext cx="7741250" cy="1726807"/>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3" name="组合 12"/>
            <p:cNvGrpSpPr/>
            <p:nvPr/>
          </p:nvGrpSpPr>
          <p:grpSpPr>
            <a:xfrm>
              <a:off x="5568" y="6762"/>
              <a:ext cx="12191" cy="2550"/>
              <a:chOff x="3525562" y="1878514"/>
              <a:chExt cx="7741285" cy="1619885"/>
            </a:xfrm>
          </p:grpSpPr>
          <p:sp>
            <p:nvSpPr>
              <p:cNvPr id="14" name="矩形 13"/>
              <p:cNvSpPr/>
              <p:nvPr/>
            </p:nvSpPr>
            <p:spPr>
              <a:xfrm>
                <a:off x="3834806" y="1887026"/>
                <a:ext cx="7339643" cy="1354813"/>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第七</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提高抓落实能力</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抓工作落实要以上率下、真抓实干。特别是主要领导干部，既要带领大家一起定好盘子、理清路子、开对方子，又要做到重要任务亲自部署、关键环节亲自把关、落实情况亲自督查。干事业就要有钉钉子精神，不断通过化解难题开创工作新局面。</a:t>
                </a:r>
              </a:p>
            </p:txBody>
          </p:sp>
          <p:sp>
            <p:nvSpPr>
              <p:cNvPr id="15" name="矩形 14"/>
              <p:cNvSpPr/>
              <p:nvPr/>
            </p:nvSpPr>
            <p:spPr bwMode="auto">
              <a:xfrm>
                <a:off x="3525562" y="1878514"/>
                <a:ext cx="7741285" cy="161988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spTree>
    <p:extLst>
      <p:ext uri="{BB962C8B-B14F-4D97-AF65-F5344CB8AC3E}">
        <p14:creationId xmlns:p14="http://schemas.microsoft.com/office/powerpoint/2010/main" val="3116144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习近平在中央党校（国家行政学院）中青年干部培训班开班式上的讲话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3" name="组合 2"/>
          <p:cNvGrpSpPr/>
          <p:nvPr/>
        </p:nvGrpSpPr>
        <p:grpSpPr>
          <a:xfrm>
            <a:off x="322229" y="2054093"/>
            <a:ext cx="11103152" cy="3829501"/>
            <a:chOff x="322229" y="2054093"/>
            <a:chExt cx="11103152" cy="3829501"/>
          </a:xfrm>
        </p:grpSpPr>
        <p:sp>
          <p:nvSpPr>
            <p:cNvPr id="4" name="矩形 47"/>
            <p:cNvSpPr>
              <a:spLocks noChangeArrowheads="1"/>
            </p:cNvSpPr>
            <p:nvPr/>
          </p:nvSpPr>
          <p:spPr bwMode="auto">
            <a:xfrm>
              <a:off x="849599" y="2161677"/>
              <a:ext cx="10575782" cy="334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50000"/>
                </a:lnSpc>
                <a:spcBef>
                  <a:spcPts val="600"/>
                </a:spcBef>
              </a:pP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      我们</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正处在大有可为的新时代</a:t>
              </a: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a:t>
              </a:r>
              <a:endParaRPr lang="en-US" altLang="zh-CN" sz="2000" dirty="0" smtClean="0">
                <a:solidFill>
                  <a:schemeClr val="tx1">
                    <a:lumMod val="85000"/>
                    <a:lumOff val="15000"/>
                  </a:schemeClr>
                </a:solidFill>
                <a:latin typeface="微软雅黑" pitchFamily="34" charset="-122"/>
                <a:ea typeface="微软雅黑" pitchFamily="34" charset="-122"/>
                <a:sym typeface="微软雅黑" pitchFamily="34" charset="-122"/>
              </a:endParaRPr>
            </a:p>
            <a:p>
              <a:pPr>
                <a:lnSpc>
                  <a:spcPct val="150000"/>
                </a:lnSpc>
                <a:spcBef>
                  <a:spcPts val="600"/>
                </a:spcBef>
              </a:pPr>
              <a:r>
                <a:rPr lang="en-US" altLang="zh-CN" sz="2000" dirty="0">
                  <a:solidFill>
                    <a:schemeClr val="tx1">
                      <a:lumMod val="85000"/>
                      <a:lumOff val="15000"/>
                    </a:schemeClr>
                  </a:solidFill>
                  <a:latin typeface="微软雅黑" pitchFamily="34" charset="-122"/>
                  <a:ea typeface="微软雅黑" pitchFamily="34" charset="-122"/>
                  <a:sym typeface="微软雅黑" pitchFamily="34" charset="-122"/>
                </a:rPr>
                <a:t> </a:t>
              </a:r>
              <a:r>
                <a:rPr lang="en-US" altLang="zh-CN" sz="2000" dirty="0" smtClean="0">
                  <a:solidFill>
                    <a:schemeClr val="tx1">
                      <a:lumMod val="85000"/>
                      <a:lumOff val="15000"/>
                    </a:schemeClr>
                  </a:solidFill>
                  <a:latin typeface="微软雅黑" pitchFamily="34" charset="-122"/>
                  <a:ea typeface="微软雅黑" pitchFamily="34" charset="-122"/>
                  <a:sym typeface="微软雅黑" pitchFamily="34" charset="-122"/>
                </a:rPr>
                <a:t>     </a:t>
              </a:r>
              <a:r>
                <a:rPr lang="zh-CN" altLang="en-US" sz="2800" b="1" dirty="0" smtClean="0">
                  <a:solidFill>
                    <a:srgbClr val="C00000"/>
                  </a:solidFill>
                  <a:latin typeface="微软雅黑" pitchFamily="34" charset="-122"/>
                  <a:ea typeface="微软雅黑" pitchFamily="34" charset="-122"/>
                  <a:sym typeface="微软雅黑" pitchFamily="34" charset="-122"/>
                </a:rPr>
                <a:t>年轻</a:t>
              </a:r>
              <a:r>
                <a:rPr lang="zh-CN" altLang="en-US" sz="2800" b="1" dirty="0">
                  <a:solidFill>
                    <a:srgbClr val="C00000"/>
                  </a:solidFill>
                  <a:latin typeface="微软雅黑" pitchFamily="34" charset="-122"/>
                  <a:ea typeface="微软雅黑" pitchFamily="34" charset="-122"/>
                  <a:sym typeface="微软雅黑" pitchFamily="34" charset="-122"/>
                </a:rPr>
                <a:t>干部</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要起而行之、勇挑重担，积极投身新时代中国特色社会主义伟大实践，经风雨、见世面，真刀真枪锤炼能力，以过硬本领展现作为、不辱使命</a:t>
              </a: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a:t>
              </a:r>
              <a:endParaRPr lang="en-US" altLang="zh-CN" sz="2000" dirty="0" smtClean="0">
                <a:solidFill>
                  <a:schemeClr val="tx1">
                    <a:lumMod val="85000"/>
                    <a:lumOff val="15000"/>
                  </a:schemeClr>
                </a:solidFill>
                <a:latin typeface="微软雅黑" pitchFamily="34" charset="-122"/>
                <a:ea typeface="微软雅黑" pitchFamily="34" charset="-122"/>
                <a:sym typeface="微软雅黑" pitchFamily="34" charset="-122"/>
              </a:endParaRPr>
            </a:p>
            <a:p>
              <a:pPr>
                <a:lnSpc>
                  <a:spcPct val="150000"/>
                </a:lnSpc>
                <a:spcBef>
                  <a:spcPts val="600"/>
                </a:spcBef>
              </a:pPr>
              <a:r>
                <a:rPr lang="en-US" altLang="zh-CN" sz="2000" dirty="0">
                  <a:solidFill>
                    <a:schemeClr val="tx1">
                      <a:lumMod val="85000"/>
                      <a:lumOff val="15000"/>
                    </a:schemeClr>
                  </a:solidFill>
                  <a:latin typeface="微软雅黑" pitchFamily="34" charset="-122"/>
                  <a:ea typeface="微软雅黑" pitchFamily="34" charset="-122"/>
                  <a:sym typeface="微软雅黑" pitchFamily="34" charset="-122"/>
                </a:rPr>
                <a:t> </a:t>
              </a:r>
              <a:r>
                <a:rPr lang="en-US" altLang="zh-CN" sz="2000" dirty="0" smtClean="0">
                  <a:solidFill>
                    <a:schemeClr val="tx1">
                      <a:lumMod val="85000"/>
                      <a:lumOff val="15000"/>
                    </a:schemeClr>
                  </a:solidFill>
                  <a:latin typeface="微软雅黑" pitchFamily="34" charset="-122"/>
                  <a:ea typeface="微软雅黑" pitchFamily="34" charset="-122"/>
                  <a:sym typeface="微软雅黑" pitchFamily="34" charset="-122"/>
                </a:rPr>
                <a:t>     </a:t>
              </a:r>
              <a:r>
                <a:rPr lang="zh-CN" altLang="en-US" sz="2800" b="1" dirty="0">
                  <a:solidFill>
                    <a:srgbClr val="C00000"/>
                  </a:solidFill>
                  <a:latin typeface="微软雅黑" pitchFamily="34" charset="-122"/>
                  <a:ea typeface="微软雅黑" pitchFamily="34" charset="-122"/>
                  <a:sym typeface="微软雅黑" pitchFamily="34" charset="-122"/>
                </a:rPr>
                <a:t>各级</a:t>
              </a:r>
              <a:r>
                <a:rPr lang="zh-CN" altLang="en-US" sz="2800" b="1" dirty="0">
                  <a:solidFill>
                    <a:srgbClr val="C00000"/>
                  </a:solidFill>
                  <a:latin typeface="微软雅黑" pitchFamily="34" charset="-122"/>
                  <a:ea typeface="微软雅黑" pitchFamily="34" charset="-122"/>
                  <a:sym typeface="微软雅黑" pitchFamily="34" charset="-122"/>
                </a:rPr>
                <a:t>党组织</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要有针对性地加强对年轻干部的思想淬炼、政治历练、实践锻炼、专业训练，明确培养年轻干部的正确途径，坚决克服干部培养中的形式主义，帮助他们提高解决实际问题能力，让他们更好肩负起新时代的职责和使命。</a:t>
              </a:r>
              <a:endParaRPr lang="en-US" altLang="zh-CN" sz="2000" dirty="0" smtClean="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2" name="矩形 1"/>
            <p:cNvSpPr/>
            <p:nvPr/>
          </p:nvSpPr>
          <p:spPr>
            <a:xfrm>
              <a:off x="322229" y="2054093"/>
              <a:ext cx="880369" cy="923330"/>
            </a:xfrm>
            <a:prstGeom prst="rect">
              <a:avLst/>
            </a:prstGeom>
            <a:noFill/>
          </p:spPr>
          <p:txBody>
            <a:bodyPr wrap="none" lIns="91440" tIns="45720" rIns="91440" bIns="45720">
              <a:spAutoFit/>
            </a:bodyPr>
            <a:lstStyle/>
            <a:p>
              <a:pPr algn="ctr"/>
              <a:r>
                <a:rPr lang="zh-CN" altLang="en-US" sz="5400" b="1" cap="none" spc="0" dirty="0" smtClean="0">
                  <a:ln w="9525">
                    <a:solidFill>
                      <a:schemeClr val="bg1"/>
                    </a:solidFill>
                    <a:prstDash val="solid"/>
                  </a:ln>
                  <a:solidFill>
                    <a:srgbClr val="C00000"/>
                  </a:solidFill>
                  <a:effectLst>
                    <a:outerShdw blurRad="12700" dist="38100" dir="2700000" algn="tl" rotWithShape="0">
                      <a:schemeClr val="bg1">
                        <a:lumMod val="50000"/>
                      </a:schemeClr>
                    </a:outerShdw>
                  </a:effectLst>
                  <a:latin typeface="方正超粗黑简体" panose="03000509000000000000" pitchFamily="65" charset="-122"/>
                  <a:ea typeface="方正超粗黑简体" panose="03000509000000000000" pitchFamily="65" charset="-122"/>
                </a:rPr>
                <a:t>“</a:t>
              </a:r>
              <a:endParaRPr lang="zh-CN" altLang="en-US" sz="5400" b="1" cap="none" spc="0" dirty="0">
                <a:ln w="9525">
                  <a:solidFill>
                    <a:schemeClr val="bg1"/>
                  </a:solidFill>
                  <a:prstDash val="solid"/>
                </a:ln>
                <a:solidFill>
                  <a:srgbClr val="C00000"/>
                </a:solidFill>
                <a:effectLst>
                  <a:outerShdw blurRad="12700" dist="38100" dir="2700000" algn="tl" rotWithShape="0">
                    <a:schemeClr val="bg1">
                      <a:lumMod val="50000"/>
                    </a:schemeClr>
                  </a:outerShdw>
                </a:effectLst>
                <a:latin typeface="方正超粗黑简体" panose="03000509000000000000" pitchFamily="65" charset="-122"/>
                <a:ea typeface="方正超粗黑简体" panose="03000509000000000000" pitchFamily="65" charset="-122"/>
              </a:endParaRPr>
            </a:p>
          </p:txBody>
        </p:sp>
        <p:sp>
          <p:nvSpPr>
            <p:cNvPr id="10" name="矩形 9"/>
            <p:cNvSpPr/>
            <p:nvPr/>
          </p:nvSpPr>
          <p:spPr>
            <a:xfrm>
              <a:off x="6998742" y="4960264"/>
              <a:ext cx="880369" cy="923330"/>
            </a:xfrm>
            <a:prstGeom prst="rect">
              <a:avLst/>
            </a:prstGeom>
            <a:noFill/>
          </p:spPr>
          <p:txBody>
            <a:bodyPr wrap="none" lIns="91440" tIns="45720" rIns="91440" bIns="45720">
              <a:spAutoFit/>
            </a:bodyPr>
            <a:lstStyle/>
            <a:p>
              <a:pPr algn="ctr"/>
              <a:r>
                <a:rPr lang="zh-CN" altLang="en-US" sz="5400" b="1" cap="none" spc="0" dirty="0" smtClean="0">
                  <a:ln w="9525">
                    <a:solidFill>
                      <a:schemeClr val="bg1"/>
                    </a:solidFill>
                    <a:prstDash val="solid"/>
                  </a:ln>
                  <a:solidFill>
                    <a:srgbClr val="C00000"/>
                  </a:solidFill>
                  <a:effectLst>
                    <a:outerShdw blurRad="12700" dist="38100" dir="2700000" algn="tl" rotWithShape="0">
                      <a:schemeClr val="bg1">
                        <a:lumMod val="50000"/>
                      </a:schemeClr>
                    </a:outerShdw>
                  </a:effectLst>
                  <a:latin typeface="方正超粗黑简体" panose="03000509000000000000" pitchFamily="65" charset="-122"/>
                  <a:ea typeface="方正超粗黑简体" panose="03000509000000000000" pitchFamily="65" charset="-122"/>
                </a:rPr>
                <a:t>”</a:t>
              </a:r>
              <a:endParaRPr lang="zh-CN" altLang="en-US" sz="5400" b="1" cap="none" spc="0" dirty="0">
                <a:ln w="9525">
                  <a:solidFill>
                    <a:schemeClr val="bg1"/>
                  </a:solidFill>
                  <a:prstDash val="solid"/>
                </a:ln>
                <a:solidFill>
                  <a:srgbClr val="C00000"/>
                </a:solidFill>
                <a:effectLst>
                  <a:outerShdw blurRad="12700" dist="38100" dir="2700000" algn="tl" rotWithShape="0">
                    <a:schemeClr val="bg1">
                      <a:lumMod val="50000"/>
                    </a:schemeClr>
                  </a:outerShdw>
                </a:effectLst>
                <a:latin typeface="方正超粗黑简体" panose="03000509000000000000" pitchFamily="65" charset="-122"/>
                <a:ea typeface="方正超粗黑简体" panose="03000509000000000000" pitchFamily="65" charset="-122"/>
              </a:endParaRPr>
            </a:p>
          </p:txBody>
        </p:sp>
      </p:grpSp>
    </p:spTree>
    <p:extLst>
      <p:ext uri="{BB962C8B-B14F-4D97-AF65-F5344CB8AC3E}">
        <p14:creationId xmlns:p14="http://schemas.microsoft.com/office/powerpoint/2010/main" val="411379494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0.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1.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2.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3.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4.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5.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6.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597</TotalTime>
  <Words>3991</Words>
  <Application>Microsoft Office PowerPoint</Application>
  <PresentationFormat>宽屏</PresentationFormat>
  <Paragraphs>208</Paragraphs>
  <Slides>30</Slides>
  <Notes>3</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30</vt:i4>
      </vt:variant>
    </vt:vector>
  </HeadingPairs>
  <TitlesOfParts>
    <vt:vector size="46" baseType="lpstr">
      <vt:lpstr>Arial Unicode MS</vt:lpstr>
      <vt:lpstr>Bebas</vt:lpstr>
      <vt:lpstr>方正超粗黑简体</vt:lpstr>
      <vt:lpstr>黑体</vt:lpstr>
      <vt:lpstr>华文黑体</vt:lpstr>
      <vt:lpstr>华文宋体</vt:lpstr>
      <vt:lpstr>宋体</vt:lpstr>
      <vt:lpstr>微软雅黑</vt:lpstr>
      <vt:lpstr>微软雅黑 Light</vt:lpstr>
      <vt:lpstr>Agency FB</vt:lpstr>
      <vt:lpstr>Arial</vt:lpstr>
      <vt:lpstr>Calibri</vt:lpstr>
      <vt:lpstr>Calibri Light</vt:lpstr>
      <vt:lpstr>Impact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Sky123.Org</cp:lastModifiedBy>
  <cp:revision>93</cp:revision>
  <dcterms:created xsi:type="dcterms:W3CDTF">2020-09-24T03:29:00Z</dcterms:created>
  <dcterms:modified xsi:type="dcterms:W3CDTF">2020-10-15T08:11:42Z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