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81" r:id="rId3"/>
    <p:sldId id="308" r:id="rId4"/>
    <p:sldId id="311" r:id="rId5"/>
    <p:sldId id="307" r:id="rId6"/>
    <p:sldId id="336" r:id="rId7"/>
    <p:sldId id="337" r:id="rId8"/>
    <p:sldId id="339" r:id="rId9"/>
    <p:sldId id="340" r:id="rId10"/>
    <p:sldId id="341" r:id="rId11"/>
    <p:sldId id="342" r:id="rId12"/>
    <p:sldId id="343" r:id="rId13"/>
    <p:sldId id="344" r:id="rId14"/>
    <p:sldId id="348" r:id="rId15"/>
    <p:sldId id="345" r:id="rId16"/>
    <p:sldId id="346" r:id="rId17"/>
    <p:sldId id="347" r:id="rId18"/>
    <p:sldId id="278" r:id="rId19"/>
  </p:sldIdLst>
  <p:sldSz cx="9144000" cy="5143500" type="screen16x9"/>
  <p:notesSz cx="6858000" cy="9144000"/>
  <p:custDataLst>
    <p:tags r:id="rId21"/>
  </p:custDataLst>
  <p:defaultTex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3429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6858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0287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1714500" algn="l" defTabSz="685800" rtl="0" eaLnBrk="1" latinLnBrk="0" hangingPunct="1">
      <a:defRPr kern="1200">
        <a:solidFill>
          <a:schemeClr val="tx1"/>
        </a:solidFill>
        <a:latin typeface="Arial" charset="0"/>
        <a:ea typeface="宋体" pitchFamily="2" charset="-122"/>
        <a:cs typeface="+mn-cs"/>
      </a:defRPr>
    </a:lvl6pPr>
    <a:lvl7pPr marL="2057400" algn="l" defTabSz="685800" rtl="0" eaLnBrk="1" latinLnBrk="0" hangingPunct="1">
      <a:defRPr kern="1200">
        <a:solidFill>
          <a:schemeClr val="tx1"/>
        </a:solidFill>
        <a:latin typeface="Arial" charset="0"/>
        <a:ea typeface="宋体" pitchFamily="2" charset="-122"/>
        <a:cs typeface="+mn-cs"/>
      </a:defRPr>
    </a:lvl7pPr>
    <a:lvl8pPr marL="2400300" algn="l" defTabSz="685800" rtl="0" eaLnBrk="1" latinLnBrk="0" hangingPunct="1">
      <a:defRPr kern="1200">
        <a:solidFill>
          <a:schemeClr val="tx1"/>
        </a:solidFill>
        <a:latin typeface="Arial" charset="0"/>
        <a:ea typeface="宋体" pitchFamily="2" charset="-122"/>
        <a:cs typeface="+mn-cs"/>
      </a:defRPr>
    </a:lvl8pPr>
    <a:lvl9pPr marL="2743200" algn="l" defTabSz="6858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1575" userDrawn="1">
          <p15:clr>
            <a:srgbClr val="A4A3A4"/>
          </p15:clr>
        </p15:guide>
        <p15:guide id="2" pos="285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66"/>
    <a:srgbClr val="6723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70" autoAdjust="0"/>
    <p:restoredTop sz="94660"/>
  </p:normalViewPr>
  <p:slideViewPr>
    <p:cSldViewPr snapToGrid="0">
      <p:cViewPr varScale="1">
        <p:scale>
          <a:sx n="140" d="100"/>
          <a:sy n="140" d="100"/>
        </p:scale>
        <p:origin x="498" y="126"/>
      </p:cViewPr>
      <p:guideLst>
        <p:guide orient="horz" pos="1575"/>
        <p:guide pos="2857"/>
      </p:guideLst>
    </p:cSldViewPr>
  </p:slideViewPr>
  <p:notesTextViewPr>
    <p:cViewPr>
      <p:scale>
        <a:sx n="1" d="1"/>
        <a:sy n="1" d="1"/>
      </p:scale>
      <p:origin x="0" y="0"/>
    </p:cViewPr>
  </p:notesTextViewPr>
  <p:sorterViewPr>
    <p:cViewPr>
      <p:scale>
        <a:sx n="78" d="100"/>
        <a:sy n="78"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5AFE89-AE41-4E37-A77D-AE4C9C62FEC1}" type="datetimeFigureOut">
              <a:rPr lang="zh-CN" altLang="en-US" smtClean="0"/>
              <a:pPr/>
              <a:t>2020/6/11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3C6DE5-17AB-4FD1-8CB9-898D3B2A3EFC}" type="slidenum">
              <a:rPr lang="zh-CN" altLang="en-US" smtClean="0"/>
              <a:pPr/>
              <a:t>‹#›</a:t>
            </a:fld>
            <a:endParaRPr lang="zh-CN" altLang="en-US"/>
          </a:p>
        </p:txBody>
      </p:sp>
    </p:spTree>
    <p:extLst>
      <p:ext uri="{BB962C8B-B14F-4D97-AF65-F5344CB8AC3E}">
        <p14:creationId xmlns:p14="http://schemas.microsoft.com/office/powerpoint/2010/main" val="3026470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1</a:t>
            </a:fld>
            <a:endParaRPr lang="zh-CN" altLang="en-US"/>
          </a:p>
        </p:txBody>
      </p:sp>
    </p:spTree>
    <p:extLst>
      <p:ext uri="{BB962C8B-B14F-4D97-AF65-F5344CB8AC3E}">
        <p14:creationId xmlns:p14="http://schemas.microsoft.com/office/powerpoint/2010/main" val="1838056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10</a:t>
            </a:fld>
            <a:endParaRPr lang="zh-CN" altLang="en-US"/>
          </a:p>
        </p:txBody>
      </p:sp>
    </p:spTree>
    <p:extLst>
      <p:ext uri="{BB962C8B-B14F-4D97-AF65-F5344CB8AC3E}">
        <p14:creationId xmlns:p14="http://schemas.microsoft.com/office/powerpoint/2010/main" val="2849783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11</a:t>
            </a:fld>
            <a:endParaRPr lang="zh-CN" altLang="en-US"/>
          </a:p>
        </p:txBody>
      </p:sp>
    </p:spTree>
    <p:extLst>
      <p:ext uri="{BB962C8B-B14F-4D97-AF65-F5344CB8AC3E}">
        <p14:creationId xmlns:p14="http://schemas.microsoft.com/office/powerpoint/2010/main" val="163518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12</a:t>
            </a:fld>
            <a:endParaRPr lang="zh-CN" altLang="en-US"/>
          </a:p>
        </p:txBody>
      </p:sp>
    </p:spTree>
    <p:extLst>
      <p:ext uri="{BB962C8B-B14F-4D97-AF65-F5344CB8AC3E}">
        <p14:creationId xmlns:p14="http://schemas.microsoft.com/office/powerpoint/2010/main" val="10774670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13</a:t>
            </a:fld>
            <a:endParaRPr lang="zh-CN" altLang="en-US"/>
          </a:p>
        </p:txBody>
      </p:sp>
    </p:spTree>
    <p:extLst>
      <p:ext uri="{BB962C8B-B14F-4D97-AF65-F5344CB8AC3E}">
        <p14:creationId xmlns:p14="http://schemas.microsoft.com/office/powerpoint/2010/main" val="31069647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14</a:t>
            </a:fld>
            <a:endParaRPr lang="zh-CN" altLang="en-US"/>
          </a:p>
        </p:txBody>
      </p:sp>
    </p:spTree>
    <p:extLst>
      <p:ext uri="{BB962C8B-B14F-4D97-AF65-F5344CB8AC3E}">
        <p14:creationId xmlns:p14="http://schemas.microsoft.com/office/powerpoint/2010/main" val="1128423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15</a:t>
            </a:fld>
            <a:endParaRPr lang="zh-CN" altLang="en-US"/>
          </a:p>
        </p:txBody>
      </p:sp>
    </p:spTree>
    <p:extLst>
      <p:ext uri="{BB962C8B-B14F-4D97-AF65-F5344CB8AC3E}">
        <p14:creationId xmlns:p14="http://schemas.microsoft.com/office/powerpoint/2010/main" val="550286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16</a:t>
            </a:fld>
            <a:endParaRPr lang="zh-CN" altLang="en-US"/>
          </a:p>
        </p:txBody>
      </p:sp>
    </p:spTree>
    <p:extLst>
      <p:ext uri="{BB962C8B-B14F-4D97-AF65-F5344CB8AC3E}">
        <p14:creationId xmlns:p14="http://schemas.microsoft.com/office/powerpoint/2010/main" val="4066255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17</a:t>
            </a:fld>
            <a:endParaRPr lang="zh-CN" altLang="en-US"/>
          </a:p>
        </p:txBody>
      </p:sp>
    </p:spTree>
    <p:extLst>
      <p:ext uri="{BB962C8B-B14F-4D97-AF65-F5344CB8AC3E}">
        <p14:creationId xmlns:p14="http://schemas.microsoft.com/office/powerpoint/2010/main" val="4035341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r>
              <a:rPr lang="en-US" altLang="zh-CN" smtClean="0"/>
              <a:t>https://liangliangtuwen.tmall.com</a:t>
            </a:r>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18</a:t>
            </a:fld>
            <a:endParaRPr lang="zh-CN" altLang="en-US"/>
          </a:p>
        </p:txBody>
      </p:sp>
    </p:spTree>
    <p:extLst>
      <p:ext uri="{BB962C8B-B14F-4D97-AF65-F5344CB8AC3E}">
        <p14:creationId xmlns:p14="http://schemas.microsoft.com/office/powerpoint/2010/main" val="1591329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2</a:t>
            </a:fld>
            <a:endParaRPr lang="zh-CN" altLang="en-US"/>
          </a:p>
        </p:txBody>
      </p:sp>
    </p:spTree>
    <p:extLst>
      <p:ext uri="{BB962C8B-B14F-4D97-AF65-F5344CB8AC3E}">
        <p14:creationId xmlns:p14="http://schemas.microsoft.com/office/powerpoint/2010/main" val="3171061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3</a:t>
            </a:fld>
            <a:endParaRPr lang="zh-CN" altLang="en-US"/>
          </a:p>
        </p:txBody>
      </p:sp>
    </p:spTree>
    <p:extLst>
      <p:ext uri="{BB962C8B-B14F-4D97-AF65-F5344CB8AC3E}">
        <p14:creationId xmlns:p14="http://schemas.microsoft.com/office/powerpoint/2010/main" val="2812551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4</a:t>
            </a:fld>
            <a:endParaRPr lang="zh-CN" altLang="en-US"/>
          </a:p>
        </p:txBody>
      </p:sp>
    </p:spTree>
    <p:extLst>
      <p:ext uri="{BB962C8B-B14F-4D97-AF65-F5344CB8AC3E}">
        <p14:creationId xmlns:p14="http://schemas.microsoft.com/office/powerpoint/2010/main" val="1070423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5</a:t>
            </a:fld>
            <a:endParaRPr lang="zh-CN" altLang="en-US"/>
          </a:p>
        </p:txBody>
      </p:sp>
    </p:spTree>
    <p:extLst>
      <p:ext uri="{BB962C8B-B14F-4D97-AF65-F5344CB8AC3E}">
        <p14:creationId xmlns:p14="http://schemas.microsoft.com/office/powerpoint/2010/main" val="1332196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6</a:t>
            </a:fld>
            <a:endParaRPr lang="zh-CN" altLang="en-US"/>
          </a:p>
        </p:txBody>
      </p:sp>
    </p:spTree>
    <p:extLst>
      <p:ext uri="{BB962C8B-B14F-4D97-AF65-F5344CB8AC3E}">
        <p14:creationId xmlns:p14="http://schemas.microsoft.com/office/powerpoint/2010/main" val="1989231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7</a:t>
            </a:fld>
            <a:endParaRPr lang="zh-CN" altLang="en-US"/>
          </a:p>
        </p:txBody>
      </p:sp>
    </p:spTree>
    <p:extLst>
      <p:ext uri="{BB962C8B-B14F-4D97-AF65-F5344CB8AC3E}">
        <p14:creationId xmlns:p14="http://schemas.microsoft.com/office/powerpoint/2010/main" val="2637062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8</a:t>
            </a:fld>
            <a:endParaRPr lang="zh-CN" altLang="en-US"/>
          </a:p>
        </p:txBody>
      </p:sp>
    </p:spTree>
    <p:extLst>
      <p:ext uri="{BB962C8B-B14F-4D97-AF65-F5344CB8AC3E}">
        <p14:creationId xmlns:p14="http://schemas.microsoft.com/office/powerpoint/2010/main" val="3415323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3C6DE5-17AB-4FD1-8CB9-898D3B2A3EFC}" type="slidenum">
              <a:rPr lang="zh-CN" altLang="en-US" smtClean="0"/>
              <a:pPr/>
              <a:t>9</a:t>
            </a:fld>
            <a:endParaRPr lang="zh-CN" altLang="en-US"/>
          </a:p>
        </p:txBody>
      </p:sp>
    </p:spTree>
    <p:extLst>
      <p:ext uri="{BB962C8B-B14F-4D97-AF65-F5344CB8AC3E}">
        <p14:creationId xmlns:p14="http://schemas.microsoft.com/office/powerpoint/2010/main" val="421514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1A9F5826-70FE-4A14-9C88-D5CE298AB55E}" type="datetime1">
              <a:rPr lang="zh-CN" altLang="en-US"/>
              <a:pPr>
                <a:defRPr/>
              </a:pPr>
              <a:t>2020/6/11</a:t>
            </a:fld>
            <a:endParaRPr lang="zh-CN" altLang="en-US" sz="14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9F1E1D37-359E-4C8E-9675-4EA6A2801E0C}"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4070440732"/>
      </p:ext>
    </p:extLst>
  </p:cSld>
  <p:clrMapOvr>
    <a:masterClrMapping/>
  </p:clrMapOvr>
  <p:transition spd="med">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0A91C448-E09E-4953-B55C-3012901C5991}" type="datetime1">
              <a:rPr lang="zh-CN" altLang="en-US"/>
              <a:pPr>
                <a:defRPr/>
              </a:pPr>
              <a:t>2020/6/11</a:t>
            </a:fld>
            <a:endParaRPr lang="zh-CN" altLang="en-US" sz="14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FEBC311D-F462-41CF-A240-4F793534C93A}"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367257325"/>
      </p:ext>
    </p:extLst>
  </p:cSld>
  <p:clrMapOvr>
    <a:masterClrMapping/>
  </p:clrMapOvr>
  <p:transition spd="med">
    <p:pull/>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67847BF2-21E4-4D06-8D09-1D1D1532EC7A}" type="datetime1">
              <a:rPr lang="zh-CN" altLang="en-US"/>
              <a:pPr>
                <a:defRPr/>
              </a:pPr>
              <a:t>2020/6/11</a:t>
            </a:fld>
            <a:endParaRPr lang="zh-CN" altLang="en-US" sz="14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C30C0201-8E9E-42C9-B2F8-753AD4D66666}"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1342356446"/>
      </p:ext>
    </p:extLst>
  </p:cSld>
  <p:clrMapOvr>
    <a:masterClrMapping/>
  </p:clrMapOvr>
  <p:transition spd="med">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648CC611-0C29-4807-8EA6-C17FE3550233}" type="datetime1">
              <a:rPr lang="zh-CN" altLang="en-US"/>
              <a:pPr>
                <a:defRPr/>
              </a:pPr>
              <a:t>2020/6/11</a:t>
            </a:fld>
            <a:endParaRPr lang="zh-CN" altLang="en-US" sz="14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BFE0C6F0-C873-47E9-9132-FD54772314C3}"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2317454781"/>
      </p:ext>
    </p:extLst>
  </p:cSld>
  <p:clrMapOvr>
    <a:masterClrMapping/>
  </p:clrMapOvr>
  <p:transition spd="med">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710" y="2180035"/>
            <a:ext cx="7772400" cy="1125140"/>
          </a:xfrm>
        </p:spPr>
        <p:txBody>
          <a:bodyPr anchor="b"/>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04E97956-745A-49F2-955A-612D6878B9B1}" type="datetime1">
              <a:rPr lang="zh-CN" altLang="en-US"/>
              <a:pPr>
                <a:defRPr/>
              </a:pPr>
              <a:t>2020/6/11</a:t>
            </a:fld>
            <a:endParaRPr lang="zh-CN" altLang="en-US" sz="14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027022E9-F581-4070-9C6F-D18FBF62070F}"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3786965608"/>
      </p:ext>
    </p:extLst>
  </p:cSld>
  <p:clrMapOvr>
    <a:masterClrMapping/>
  </p:clrMapOvr>
  <p:transition spd="med">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7F25C1E0-8C1A-4645-957A-1F2FAD0CA27F}" type="datetime1">
              <a:rPr lang="zh-CN" altLang="en-US"/>
              <a:pPr>
                <a:defRPr/>
              </a:pPr>
              <a:t>2020/6/11</a:t>
            </a:fld>
            <a:endParaRPr lang="zh-CN" altLang="en-US" sz="14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DE8C561E-7376-4353-BB95-E237AAA4DBF8}"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1482495806"/>
      </p:ext>
    </p:extLst>
  </p:cSld>
  <p:clrMapOvr>
    <a:masterClrMapping/>
  </p:clrMapOvr>
  <p:transition spd="med">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39791"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39791"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4628" y="1151335"/>
            <a:ext cx="4042172"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4628" y="1631156"/>
            <a:ext cx="4042172"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1E3A3909-F80B-4607-8A9E-E429520C6A96}" type="datetime1">
              <a:rPr lang="zh-CN" altLang="en-US"/>
              <a:pPr>
                <a:defRPr/>
              </a:pPr>
              <a:t>2020/6/11</a:t>
            </a:fld>
            <a:endParaRPr lang="zh-CN" altLang="en-US" sz="14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8B3FA306-91BC-4CB2-A6BB-5F20C38BD9A7}"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891183551"/>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BFDC3C1B-C0F1-40F9-9496-CFDF04CC753F}" type="datetime1">
              <a:rPr lang="zh-CN" altLang="en-US"/>
              <a:pPr>
                <a:defRPr/>
              </a:pPr>
              <a:t>2020/6/11</a:t>
            </a:fld>
            <a:endParaRPr lang="zh-CN" altLang="en-US" sz="14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9E4C050E-F410-4D8C-90AE-E8471F036E37}"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778008462"/>
      </p:ext>
    </p:extLst>
  </p:cSld>
  <p:clrMapOvr>
    <a:masterClrMapping/>
  </p:clrMapOvr>
  <p:transition spd="med">
    <p:pull/>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AC71EF1B-0632-4208-AF15-13D911774968}" type="datetime1">
              <a:rPr lang="zh-CN" altLang="en-US"/>
              <a:pPr>
                <a:defRPr/>
              </a:pPr>
              <a:t>2020/6/11</a:t>
            </a:fld>
            <a:endParaRPr lang="zh-CN" altLang="en-US" sz="14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0ED860A3-8A9C-4A3C-9BC9-C987AAFE3B72}"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2772689416"/>
      </p:ext>
    </p:extLst>
  </p:cSld>
  <p:clrMapOvr>
    <a:masterClrMapping/>
  </p:clrMapOvr>
  <p:transition spd="med">
    <p:pul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7"/>
            <a:ext cx="3008710"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448" y="204788"/>
            <a:ext cx="5111353"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6"/>
            <a:ext cx="3008710"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B9C08032-6573-4443-B7CE-0C5A2849CAFA}" type="datetime1">
              <a:rPr lang="zh-CN" altLang="en-US"/>
              <a:pPr>
                <a:defRPr/>
              </a:pPr>
              <a:t>2020/6/11</a:t>
            </a:fld>
            <a:endParaRPr lang="zh-CN" altLang="en-US" sz="14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E25DADA2-C5DB-4527-8F13-B030F007E113}"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1882158432"/>
      </p:ext>
    </p:extLst>
  </p:cSld>
  <p:clrMapOvr>
    <a:masterClrMapping/>
  </p:clrMapOvr>
  <p:transition spd="med">
    <p:pul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189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1791891"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76C2B95D-5977-420E-8987-E8F04A60FB74}" type="datetime1">
              <a:rPr lang="zh-CN" altLang="en-US"/>
              <a:pPr>
                <a:defRPr/>
              </a:pPr>
              <a:t>2020/6/11</a:t>
            </a:fld>
            <a:endParaRPr lang="zh-CN" altLang="en-US" sz="14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EA7BFF1E-B76A-4DD1-AD0E-7FB31433BEA4}"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535568684"/>
      </p:ext>
    </p:extLst>
  </p:cSld>
  <p:clrMapOvr>
    <a:masterClrMapping/>
  </p:clrMapOvr>
  <p:transition spd="med">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zh-CN" smtClean="0">
                <a:sym typeface="Calibri Light" pitchFamily="34" charset="0"/>
              </a:rPr>
              <a:t>单击此处编辑母版标题样式</a:t>
            </a:r>
          </a:p>
        </p:txBody>
      </p:sp>
      <p:sp>
        <p:nvSpPr>
          <p:cNvPr id="1027" name="文本占位符 2"/>
          <p:cNvSpPr>
            <a:spLocks noGrp="1" noChangeArrowheads="1"/>
          </p:cNvSpPr>
          <p:nvPr>
            <p:ph type="body" idx="1"/>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zh-CN" smtClean="0">
                <a:sym typeface="Calibri" pitchFamily="34" charset="0"/>
              </a:rPr>
              <a:t>单击此处编辑母版文本样式</a:t>
            </a:r>
          </a:p>
          <a:p>
            <a:pPr lvl="1"/>
            <a:r>
              <a:rPr lang="zh-CN" altLang="zh-CN" smtClean="0">
                <a:sym typeface="Calibri" pitchFamily="34" charset="0"/>
              </a:rPr>
              <a:t>第二级</a:t>
            </a:r>
          </a:p>
          <a:p>
            <a:pPr lvl="2"/>
            <a:r>
              <a:rPr lang="zh-CN" altLang="zh-CN" smtClean="0">
                <a:sym typeface="Calibri" pitchFamily="34" charset="0"/>
              </a:rPr>
              <a:t>第三级</a:t>
            </a:r>
          </a:p>
          <a:p>
            <a:pPr lvl="3"/>
            <a:r>
              <a:rPr lang="zh-CN" altLang="zh-CN" smtClean="0">
                <a:sym typeface="Calibri" pitchFamily="34" charset="0"/>
              </a:rPr>
              <a:t>第四级</a:t>
            </a:r>
          </a:p>
          <a:p>
            <a:pPr lvl="4"/>
            <a:r>
              <a:rPr lang="zh-CN" altLang="zh-CN" smtClean="0">
                <a:sym typeface="Calibri" pitchFamily="34" charset="0"/>
              </a:rPr>
              <a:t>第五级</a:t>
            </a:r>
          </a:p>
        </p:txBody>
      </p:sp>
      <p:sp>
        <p:nvSpPr>
          <p:cNvPr id="1028" name="日期占位符 3"/>
          <p:cNvSpPr>
            <a:spLocks noGrp="1" noChangeArrowheads="1"/>
          </p:cNvSpPr>
          <p:nvPr>
            <p:ph type="dt" sz="half" idx="2"/>
          </p:nvPr>
        </p:nvSpPr>
        <p:spPr bwMode="auto">
          <a:xfrm>
            <a:off x="6286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buFont typeface="Arial" pitchFamily="34" charset="0"/>
              <a:buNone/>
              <a:defRPr sz="900">
                <a:solidFill>
                  <a:srgbClr val="898989"/>
                </a:solidFill>
                <a:latin typeface="Arial" pitchFamily="34" charset="0"/>
              </a:defRPr>
            </a:lvl1pPr>
          </a:lstStyle>
          <a:p>
            <a:pPr>
              <a:defRPr/>
            </a:pPr>
            <a:fld id="{D8405EEC-4066-4C0D-906C-81A42C25E431}" type="datetime1">
              <a:rPr lang="zh-CN" altLang="en-US"/>
              <a:pPr>
                <a:defRPr/>
              </a:pPr>
              <a:t>2020/6/11</a:t>
            </a:fld>
            <a:endParaRPr lang="zh-CN" altLang="en-US" sz="1400">
              <a:solidFill>
                <a:schemeClr val="tx1"/>
              </a:solidFill>
            </a:endParaRPr>
          </a:p>
        </p:txBody>
      </p:sp>
      <p:sp>
        <p:nvSpPr>
          <p:cNvPr id="1029" name="页脚占位符 4"/>
          <p:cNvSpPr>
            <a:spLocks noGrp="1" noChangeArrowheads="1"/>
          </p:cNvSpPr>
          <p:nvPr>
            <p:ph type="ftr" sz="quarter" idx="3"/>
          </p:nvPr>
        </p:nvSpPr>
        <p:spPr bwMode="auto">
          <a:xfrm>
            <a:off x="3028950" y="4767263"/>
            <a:ext cx="30861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a:buFont typeface="Arial" pitchFamily="34" charset="0"/>
              <a:buNone/>
              <a:defRPr sz="900">
                <a:solidFill>
                  <a:srgbClr val="898989"/>
                </a:solidFill>
                <a:latin typeface="Arial" pitchFamily="34" charset="0"/>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64579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r">
              <a:buFont typeface="Arial" pitchFamily="34" charset="0"/>
              <a:buNone/>
              <a:defRPr sz="900">
                <a:solidFill>
                  <a:srgbClr val="898989"/>
                </a:solidFill>
                <a:latin typeface="Arial" pitchFamily="34" charset="0"/>
              </a:defRPr>
            </a:lvl1pPr>
          </a:lstStyle>
          <a:p>
            <a:pPr>
              <a:defRPr/>
            </a:pPr>
            <a:fld id="{2DB89FE5-D8B9-4924-8332-87E2B7D60C7C}" type="slidenum">
              <a:rPr lang="zh-CN" altLang="en-US"/>
              <a:pPr>
                <a:defRPr/>
              </a:pPr>
              <a:t>‹#›</a:t>
            </a:fld>
            <a:endParaRPr lang="zh-CN" altLang="en-US" sz="140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pull/>
  </p:transition>
  <p:timing>
    <p:tnLst>
      <p:par>
        <p:cTn id="1" dur="indefinite" restart="never" nodeType="tmRoot"/>
      </p:par>
    </p:tnLst>
  </p:timing>
  <p:txStyles>
    <p:titleStyle>
      <a:lvl1pPr marL="685800" indent="-685800" algn="l" rtl="0" eaLnBrk="0" fontAlgn="base" hangingPunct="0">
        <a:lnSpc>
          <a:spcPct val="90000"/>
        </a:lnSpc>
        <a:spcBef>
          <a:spcPct val="0"/>
        </a:spcBef>
        <a:spcAft>
          <a:spcPct val="0"/>
        </a:spcAft>
        <a:defRPr sz="3300">
          <a:solidFill>
            <a:schemeClr val="tx1"/>
          </a:solidFill>
          <a:latin typeface="+mj-lt"/>
          <a:ea typeface="+mj-ea"/>
          <a:cs typeface="+mj-cs"/>
          <a:sym typeface="Calibri Light" pitchFamily="34" charset="0"/>
        </a:defRPr>
      </a:lvl1pPr>
      <a:lvl2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2pPr>
      <a:lvl3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3pPr>
      <a:lvl4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4pPr>
      <a:lvl5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5pPr>
      <a:lvl6pPr marL="10287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6pPr>
      <a:lvl7pPr marL="13716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7pPr>
      <a:lvl8pPr marL="17145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8pPr>
      <a:lvl9pPr marL="20574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9pPr>
    </p:titleStyle>
    <p:bodyStyle>
      <a:lvl1pPr marL="171450" indent="-171450" algn="l" rtl="0" eaLnBrk="0" fontAlgn="base" hangingPunct="0">
        <a:lnSpc>
          <a:spcPct val="90000"/>
        </a:lnSpc>
        <a:spcBef>
          <a:spcPts val="750"/>
        </a:spcBef>
        <a:spcAft>
          <a:spcPct val="0"/>
        </a:spcAft>
        <a:buFont typeface="Arial" charset="0"/>
        <a:buChar char="•"/>
        <a:defRPr sz="2100">
          <a:solidFill>
            <a:schemeClr val="tx1"/>
          </a:solidFill>
          <a:latin typeface="+mn-lt"/>
          <a:ea typeface="+mn-ea"/>
          <a:cs typeface="+mn-cs"/>
          <a:sym typeface="Calibri" pitchFamily="34" charset="0"/>
        </a:defRPr>
      </a:lvl1pPr>
      <a:lvl2pPr marL="514350" indent="-171450" algn="l" rtl="0" eaLnBrk="0" fontAlgn="base" hangingPunct="0">
        <a:lnSpc>
          <a:spcPct val="90000"/>
        </a:lnSpc>
        <a:spcBef>
          <a:spcPts val="375"/>
        </a:spcBef>
        <a:spcAft>
          <a:spcPct val="0"/>
        </a:spcAft>
        <a:buFont typeface="Arial" charset="0"/>
        <a:buChar char="•"/>
        <a:defRPr sz="1800">
          <a:solidFill>
            <a:schemeClr val="tx1"/>
          </a:solidFill>
          <a:latin typeface="+mn-lt"/>
          <a:ea typeface="+mn-ea"/>
          <a:sym typeface="Calibri" pitchFamily="34" charset="0"/>
        </a:defRPr>
      </a:lvl2pPr>
      <a:lvl3pPr marL="857250" indent="-171450" algn="l" rtl="0" eaLnBrk="0" fontAlgn="base" hangingPunct="0">
        <a:lnSpc>
          <a:spcPct val="90000"/>
        </a:lnSpc>
        <a:spcBef>
          <a:spcPts val="375"/>
        </a:spcBef>
        <a:spcAft>
          <a:spcPct val="0"/>
        </a:spcAft>
        <a:buFont typeface="Arial" charset="0"/>
        <a:buChar char="•"/>
        <a:defRPr sz="1500">
          <a:solidFill>
            <a:schemeClr val="tx1"/>
          </a:solidFill>
          <a:latin typeface="+mn-lt"/>
          <a:ea typeface="+mn-ea"/>
          <a:sym typeface="Calibri" pitchFamily="34" charset="0"/>
        </a:defRPr>
      </a:lvl3pPr>
      <a:lvl4pPr marL="1200150" indent="-171450" algn="l" rtl="0" eaLnBrk="0" fontAlgn="base" hangingPunct="0">
        <a:lnSpc>
          <a:spcPct val="90000"/>
        </a:lnSpc>
        <a:spcBef>
          <a:spcPts val="375"/>
        </a:spcBef>
        <a:spcAft>
          <a:spcPct val="0"/>
        </a:spcAft>
        <a:buFont typeface="Arial" charset="0"/>
        <a:buChar char="•"/>
        <a:defRPr>
          <a:solidFill>
            <a:schemeClr val="tx1"/>
          </a:solidFill>
          <a:latin typeface="+mn-lt"/>
          <a:ea typeface="+mn-ea"/>
          <a:sym typeface="Calibri" pitchFamily="34" charset="0"/>
        </a:defRPr>
      </a:lvl4pPr>
      <a:lvl5pPr marL="1543050" indent="-171450" algn="l" rtl="0" eaLnBrk="0" fontAlgn="base" hangingPunct="0">
        <a:lnSpc>
          <a:spcPct val="90000"/>
        </a:lnSpc>
        <a:spcBef>
          <a:spcPts val="375"/>
        </a:spcBef>
        <a:spcAft>
          <a:spcPct val="0"/>
        </a:spcAft>
        <a:buFont typeface="Arial" charset="0"/>
        <a:buChar char="•"/>
        <a:defRPr>
          <a:solidFill>
            <a:schemeClr val="tx1"/>
          </a:solidFill>
          <a:latin typeface="+mn-lt"/>
          <a:ea typeface="+mn-ea"/>
          <a:sym typeface="Calibri" pitchFamily="34" charset="0"/>
        </a:defRPr>
      </a:lvl5pPr>
      <a:lvl6pPr marL="18859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6pPr>
      <a:lvl7pPr marL="22288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7pPr>
      <a:lvl8pPr marL="25717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8pPr>
      <a:lvl9pPr marL="29146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79" name="淘宝店chenying0907出品 9"/>
          <p:cNvSpPr>
            <a:spLocks noChangeArrowheads="1"/>
          </p:cNvSpPr>
          <p:nvPr/>
        </p:nvSpPr>
        <p:spPr bwMode="auto">
          <a:xfrm>
            <a:off x="0" y="1515340"/>
            <a:ext cx="9144000"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4400" b="1" dirty="0">
                <a:solidFill>
                  <a:srgbClr val="C00000"/>
                </a:solidFill>
                <a:latin typeface="微软雅黑" pitchFamily="34" charset="-122"/>
                <a:ea typeface="微软雅黑" pitchFamily="34" charset="-122"/>
                <a:sym typeface="微软雅黑" pitchFamily="34" charset="-122"/>
              </a:rPr>
              <a:t>习近</a:t>
            </a:r>
            <a:r>
              <a:rPr lang="zh-CN" altLang="en-US" sz="4400" b="1" dirty="0" smtClean="0">
                <a:solidFill>
                  <a:srgbClr val="C00000"/>
                </a:solidFill>
                <a:latin typeface="微软雅黑" pitchFamily="34" charset="-122"/>
                <a:ea typeface="微软雅黑" pitchFamily="34" charset="-122"/>
                <a:sym typeface="微软雅黑" pitchFamily="34" charset="-122"/>
              </a:rPr>
              <a:t>平系列重要讲话摘录</a:t>
            </a:r>
            <a:endParaRPr lang="zh-CN" altLang="en-US" sz="4400" dirty="0">
              <a:solidFill>
                <a:srgbClr val="C00000"/>
              </a:solidFill>
              <a:latin typeface="微软雅黑" pitchFamily="34" charset="-122"/>
              <a:ea typeface="微软雅黑" pitchFamily="34" charset="-122"/>
              <a:sym typeface="微软雅黑" pitchFamily="34" charset="-122"/>
            </a:endParaRPr>
          </a:p>
        </p:txBody>
      </p:sp>
      <p:sp>
        <p:nvSpPr>
          <p:cNvPr id="3080" name="淘宝店chenying0907出品 10"/>
          <p:cNvSpPr>
            <a:spLocks noChangeArrowheads="1"/>
          </p:cNvSpPr>
          <p:nvPr/>
        </p:nvSpPr>
        <p:spPr bwMode="auto">
          <a:xfrm>
            <a:off x="2379829" y="2917255"/>
            <a:ext cx="4552294" cy="438582"/>
          </a:xfrm>
          <a:prstGeom prst="rect">
            <a:avLst/>
          </a:prstGeom>
          <a:noFill/>
          <a:ln w="9525">
            <a:solidFill>
              <a:schemeClr val="bg1">
                <a:lumMod val="8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gn="ctr"/>
            <a:r>
              <a:rPr lang="en-US" altLang="zh-CN" sz="2400" b="1" dirty="0" smtClean="0">
                <a:solidFill>
                  <a:srgbClr val="595959"/>
                </a:solidFill>
                <a:latin typeface="微软雅黑" pitchFamily="34" charset="-122"/>
                <a:ea typeface="微软雅黑" pitchFamily="34" charset="-122"/>
                <a:sym typeface="微软雅黑" pitchFamily="34" charset="-122"/>
              </a:rPr>
              <a:t>2020</a:t>
            </a:r>
            <a:r>
              <a:rPr lang="zh-CN" altLang="en-US" sz="2400" b="1" dirty="0" smtClean="0">
                <a:solidFill>
                  <a:srgbClr val="595959"/>
                </a:solidFill>
                <a:latin typeface="微软雅黑" pitchFamily="34" charset="-122"/>
                <a:ea typeface="微软雅黑" pitchFamily="34" charset="-122"/>
                <a:sym typeface="微软雅黑" pitchFamily="34" charset="-122"/>
              </a:rPr>
              <a:t>年</a:t>
            </a:r>
            <a:r>
              <a:rPr lang="en-US" altLang="zh-CN" sz="2400" b="1" dirty="0" smtClean="0">
                <a:solidFill>
                  <a:srgbClr val="595959"/>
                </a:solidFill>
                <a:latin typeface="微软雅黑" pitchFamily="34" charset="-122"/>
                <a:ea typeface="微软雅黑" pitchFamily="34" charset="-122"/>
                <a:sym typeface="微软雅黑" pitchFamily="34" charset="-122"/>
              </a:rPr>
              <a:t>6</a:t>
            </a:r>
            <a:r>
              <a:rPr lang="zh-CN" altLang="en-US" sz="2400" b="1" dirty="0" smtClean="0">
                <a:solidFill>
                  <a:srgbClr val="595959"/>
                </a:solidFill>
                <a:latin typeface="微软雅黑" pitchFamily="34" charset="-122"/>
                <a:ea typeface="微软雅黑" pitchFamily="34" charset="-122"/>
                <a:sym typeface="微软雅黑" pitchFamily="34" charset="-122"/>
              </a:rPr>
              <a:t>月</a:t>
            </a:r>
            <a:r>
              <a:rPr lang="en-US" altLang="zh-CN" sz="2400" b="1" dirty="0" smtClean="0">
                <a:solidFill>
                  <a:srgbClr val="595959"/>
                </a:solidFill>
                <a:latin typeface="微软雅黑" pitchFamily="34" charset="-122"/>
                <a:ea typeface="微软雅黑" pitchFamily="34" charset="-122"/>
                <a:sym typeface="微软雅黑" pitchFamily="34" charset="-122"/>
              </a:rPr>
              <a:t>10</a:t>
            </a:r>
            <a:r>
              <a:rPr lang="zh-CN" altLang="en-US" sz="2400" b="1" dirty="0" smtClean="0">
                <a:solidFill>
                  <a:srgbClr val="595959"/>
                </a:solidFill>
                <a:latin typeface="微软雅黑" pitchFamily="34" charset="-122"/>
                <a:ea typeface="微软雅黑" pitchFamily="34" charset="-122"/>
                <a:sym typeface="微软雅黑" pitchFamily="34" charset="-122"/>
              </a:rPr>
              <a:t>日</a:t>
            </a:r>
            <a:endParaRPr lang="zh-CN" altLang="en-US" sz="2400" b="1" dirty="0">
              <a:solidFill>
                <a:srgbClr val="595959"/>
              </a:solidFill>
              <a:latin typeface="微软雅黑" pitchFamily="34" charset="-122"/>
              <a:ea typeface="微软雅黑" pitchFamily="34" charset="-122"/>
              <a:sym typeface="微软雅黑" pitchFamily="34" charset="-122"/>
            </a:endParaRPr>
          </a:p>
        </p:txBody>
      </p:sp>
      <p:sp>
        <p:nvSpPr>
          <p:cNvPr id="10" name="淘宝店chenying0907出品 3"/>
          <p:cNvSpPr>
            <a:spLocks noChangeArrowheads="1"/>
          </p:cNvSpPr>
          <p:nvPr/>
        </p:nvSpPr>
        <p:spPr bwMode="auto">
          <a:xfrm rot="8243710">
            <a:off x="167569" y="2129893"/>
            <a:ext cx="3349229" cy="0"/>
          </a:xfrm>
          <a:prstGeom prst="rect">
            <a:avLst/>
          </a:prstGeom>
          <a:solidFill>
            <a:schemeClr val="tx1">
              <a:lumMod val="50000"/>
              <a:lumOff val="50000"/>
            </a:schemeClr>
          </a:solidFill>
          <a:ln w="12700">
            <a:no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淘宝店chenying0907出品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406594" y="129271"/>
            <a:ext cx="3031576" cy="479931"/>
            <a:chOff x="406594" y="129271"/>
            <a:chExt cx="3031576" cy="479931"/>
          </a:xfrm>
        </p:grpSpPr>
        <p:sp>
          <p:nvSpPr>
            <p:cNvPr id="39"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习近平这样指挥中国战“疫”</a:t>
              </a:r>
            </a:p>
          </p:txBody>
        </p:sp>
      </p:grpSp>
      <p:sp>
        <p:nvSpPr>
          <p:cNvPr id="74" name="矩形 73"/>
          <p:cNvSpPr/>
          <p:nvPr/>
        </p:nvSpPr>
        <p:spPr>
          <a:xfrm>
            <a:off x="811907" y="749112"/>
            <a:ext cx="3247815" cy="315447"/>
          </a:xfrm>
          <a:prstGeom prst="rect">
            <a:avLst/>
          </a:prstGeom>
        </p:spPr>
        <p:txBody>
          <a:bodyPr wrap="square" lIns="68555" tIns="34278" rIns="68555" bIns="34278">
            <a:spAutoFit/>
          </a:bodyPr>
          <a:lstStyle/>
          <a:p>
            <a:r>
              <a:rPr lang="zh-CN" altLang="en-US" sz="1600" b="1" dirty="0" smtClean="0">
                <a:solidFill>
                  <a:srgbClr val="C00000"/>
                </a:solidFill>
                <a:latin typeface="微软雅黑" pitchFamily="34" charset="-122"/>
                <a:ea typeface="微软雅黑" pitchFamily="34" charset="-122"/>
              </a:rPr>
              <a:t>五、境内疫情流行高峰已经过去</a:t>
            </a:r>
            <a:endParaRPr lang="en-US" altLang="zh-CN" sz="1600" b="1" dirty="0">
              <a:solidFill>
                <a:srgbClr val="C00000"/>
              </a:solidFill>
              <a:latin typeface="微软雅黑" pitchFamily="34" charset="-122"/>
              <a:ea typeface="微软雅黑" pitchFamily="34" charset="-122"/>
            </a:endParaRPr>
          </a:p>
        </p:txBody>
      </p:sp>
      <p:sp>
        <p:nvSpPr>
          <p:cNvPr id="75" name="矩形 47"/>
          <p:cNvSpPr>
            <a:spLocks noChangeArrowheads="1"/>
          </p:cNvSpPr>
          <p:nvPr/>
        </p:nvSpPr>
        <p:spPr bwMode="auto">
          <a:xfrm>
            <a:off x="3787254" y="793874"/>
            <a:ext cx="5308297" cy="238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b="1" dirty="0" smtClean="0">
                <a:solidFill>
                  <a:schemeClr val="tx1">
                    <a:lumMod val="75000"/>
                    <a:lumOff val="25000"/>
                  </a:schemeClr>
                </a:solidFill>
                <a:sym typeface="微软雅黑" pitchFamily="34" charset="-122"/>
              </a:rPr>
              <a:t>做好常态化疫情防控工作，有力有序推动复工复产提速扩面。</a:t>
            </a:r>
            <a:endParaRPr lang="zh-CN" altLang="en-US" sz="1000" b="1" dirty="0">
              <a:solidFill>
                <a:schemeClr val="tx1">
                  <a:lumMod val="75000"/>
                  <a:lumOff val="25000"/>
                </a:schemeClr>
              </a:solidFill>
              <a:sym typeface="微软雅黑" pitchFamily="34" charset="-122"/>
            </a:endParaRPr>
          </a:p>
        </p:txBody>
      </p:sp>
      <p:grpSp>
        <p:nvGrpSpPr>
          <p:cNvPr id="76" name="组合 75"/>
          <p:cNvGrpSpPr/>
          <p:nvPr/>
        </p:nvGrpSpPr>
        <p:grpSpPr>
          <a:xfrm>
            <a:off x="823506" y="1237055"/>
            <a:ext cx="3558707" cy="1000475"/>
            <a:chOff x="922912" y="823754"/>
            <a:chExt cx="3558707" cy="1000475"/>
          </a:xfrm>
        </p:grpSpPr>
        <p:sp>
          <p:nvSpPr>
            <p:cNvPr id="77" name="淘宝店chenying0907出品 29"/>
            <p:cNvSpPr>
              <a:spLocks noChangeArrowheads="1"/>
            </p:cNvSpPr>
            <p:nvPr/>
          </p:nvSpPr>
          <p:spPr bwMode="auto">
            <a:xfrm>
              <a:off x="1221318" y="1077871"/>
              <a:ext cx="3260301"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100" dirty="0" smtClean="0">
                  <a:solidFill>
                    <a:schemeClr val="tx1">
                      <a:lumMod val="85000"/>
                      <a:lumOff val="15000"/>
                    </a:schemeClr>
                  </a:solidFill>
                  <a:latin typeface="微软雅黑" pitchFamily="34" charset="-122"/>
                  <a:ea typeface="微软雅黑" pitchFamily="34" charset="-122"/>
                  <a:sym typeface="微软雅黑" pitchFamily="34" charset="-122"/>
                </a:rPr>
                <a:t>针尖大的窟窿能漏过斗大的风。要时刻绷紧疫情防控这根弦，慎终如始、再接再厉，持续抓好外防输入、内防反弹工作，决不能让来之不易的疫情防控成果前功尽弃。</a:t>
              </a:r>
              <a:endParaRPr lang="zh-CN" altLang="en-US" sz="11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nvGrpSpPr>
            <p:cNvPr id="78" name="淘宝店chenying0907出品 50"/>
            <p:cNvGrpSpPr>
              <a:grpSpLocks/>
            </p:cNvGrpSpPr>
            <p:nvPr/>
          </p:nvGrpSpPr>
          <p:grpSpPr bwMode="auto">
            <a:xfrm>
              <a:off x="922912" y="823754"/>
              <a:ext cx="427434" cy="606029"/>
              <a:chOff x="0" y="0"/>
              <a:chExt cx="570354" cy="809083"/>
            </a:xfrm>
          </p:grpSpPr>
          <p:sp>
            <p:nvSpPr>
              <p:cNvPr id="79" name="淘宝店chenying0907出品 33"/>
              <p:cNvSpPr>
                <a:spLocks noChangeArrowheads="1"/>
              </p:cNvSpPr>
              <p:nvPr/>
            </p:nvSpPr>
            <p:spPr bwMode="auto">
              <a:xfrm>
                <a:off x="0" y="0"/>
                <a:ext cx="570354" cy="801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a:solidFill>
                      <a:srgbClr val="19294B"/>
                    </a:solidFill>
                    <a:latin typeface="微软雅黑 Light" pitchFamily="2" charset="-122"/>
                    <a:ea typeface="微软雅黑 Light" pitchFamily="2" charset="-122"/>
                    <a:sym typeface="微软雅黑 Light" pitchFamily="2" charset="-122"/>
                  </a:rPr>
                  <a:t>1</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80" name="直角三角形 49"/>
              <p:cNvSpPr>
                <a:spLocks noChangeArrowheads="1"/>
              </p:cNvSpPr>
              <p:nvPr/>
            </p:nvSpPr>
            <p:spPr bwMode="auto">
              <a:xfrm rot="-5559855">
                <a:off x="155637" y="454384"/>
                <a:ext cx="200467" cy="161249"/>
              </a:xfrm>
              <a:prstGeom prst="rtTriangle">
                <a:avLst/>
              </a:prstGeom>
              <a:solidFill>
                <a:srgbClr val="F9F9F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1" name="淘宝店chenying0907出品 37"/>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82" name="组合 81"/>
          <p:cNvGrpSpPr/>
          <p:nvPr/>
        </p:nvGrpSpPr>
        <p:grpSpPr>
          <a:xfrm>
            <a:off x="712038" y="2101007"/>
            <a:ext cx="3569753" cy="670933"/>
            <a:chOff x="811617" y="1751920"/>
            <a:chExt cx="3569753" cy="670933"/>
          </a:xfrm>
        </p:grpSpPr>
        <p:grpSp>
          <p:nvGrpSpPr>
            <p:cNvPr id="83" name="淘宝店chenying0907出品 51"/>
            <p:cNvGrpSpPr>
              <a:grpSpLocks/>
            </p:cNvGrpSpPr>
            <p:nvPr/>
          </p:nvGrpSpPr>
          <p:grpSpPr bwMode="auto">
            <a:xfrm>
              <a:off x="811617" y="1751920"/>
              <a:ext cx="626269" cy="638173"/>
              <a:chOff x="0" y="0"/>
              <a:chExt cx="836459" cy="850698"/>
            </a:xfrm>
          </p:grpSpPr>
          <p:grpSp>
            <p:nvGrpSpPr>
              <p:cNvPr id="85" name="淘宝店chenying0907出品 43"/>
              <p:cNvGrpSpPr>
                <a:grpSpLocks/>
              </p:cNvGrpSpPr>
              <p:nvPr/>
            </p:nvGrpSpPr>
            <p:grpSpPr bwMode="auto">
              <a:xfrm>
                <a:off x="0" y="0"/>
                <a:ext cx="836459" cy="850698"/>
                <a:chOff x="0" y="0"/>
                <a:chExt cx="836459" cy="850698"/>
              </a:xfrm>
            </p:grpSpPr>
            <p:sp>
              <p:nvSpPr>
                <p:cNvPr id="87"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a:solidFill>
                        <a:srgbClr val="19294B"/>
                      </a:solidFill>
                      <a:latin typeface="微软雅黑 Light" pitchFamily="2" charset="-122"/>
                      <a:ea typeface="微软雅黑 Light" pitchFamily="2" charset="-122"/>
                      <a:sym typeface="微软雅黑 Light" pitchFamily="2" charset="-122"/>
                    </a:rPr>
                    <a:t>2</a:t>
                  </a:r>
                  <a:endParaRPr lang="zh-CN" altLang="en-US" sz="3300">
                    <a:solidFill>
                      <a:srgbClr val="19294B"/>
                    </a:solidFill>
                    <a:latin typeface="微软雅黑 Light" pitchFamily="2" charset="-122"/>
                    <a:ea typeface="微软雅黑 Light" pitchFamily="2" charset="-122"/>
                    <a:sym typeface="微软雅黑 Light" pitchFamily="2" charset="-122"/>
                  </a:endParaRPr>
                </a:p>
              </p:txBody>
            </p:sp>
            <p:sp>
              <p:nvSpPr>
                <p:cNvPr id="88"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86"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84" name="淘宝店chenying0907出品 30"/>
            <p:cNvSpPr>
              <a:spLocks noChangeArrowheads="1"/>
            </p:cNvSpPr>
            <p:nvPr/>
          </p:nvSpPr>
          <p:spPr bwMode="auto">
            <a:xfrm>
              <a:off x="1160469" y="2015049"/>
              <a:ext cx="3220901" cy="407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100" dirty="0" smtClean="0">
                  <a:solidFill>
                    <a:schemeClr val="tx1">
                      <a:lumMod val="85000"/>
                      <a:lumOff val="15000"/>
                    </a:schemeClr>
                  </a:solidFill>
                  <a:latin typeface="微软雅黑" pitchFamily="34" charset="-122"/>
                  <a:ea typeface="微软雅黑" pitchFamily="34" charset="-122"/>
                  <a:sym typeface="微软雅黑" pitchFamily="34" charset="-122"/>
                </a:rPr>
                <a:t>各地要抓好无症状感染者精准防控，把疫情防控网扎得更密更牢，堵住所有可能导致疫情反弹的漏洞。</a:t>
              </a:r>
              <a:endParaRPr lang="zh-CN" altLang="en-US" sz="11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89" name="组合 88"/>
          <p:cNvGrpSpPr/>
          <p:nvPr/>
        </p:nvGrpSpPr>
        <p:grpSpPr>
          <a:xfrm>
            <a:off x="681596" y="2966592"/>
            <a:ext cx="3715091" cy="1009487"/>
            <a:chOff x="824317" y="2729820"/>
            <a:chExt cx="3715091" cy="1009487"/>
          </a:xfrm>
        </p:grpSpPr>
        <p:grpSp>
          <p:nvGrpSpPr>
            <p:cNvPr id="90" name="淘宝店chenying0907出品 51"/>
            <p:cNvGrpSpPr>
              <a:grpSpLocks/>
            </p:cNvGrpSpPr>
            <p:nvPr/>
          </p:nvGrpSpPr>
          <p:grpSpPr bwMode="auto">
            <a:xfrm>
              <a:off x="824317" y="2729820"/>
              <a:ext cx="626269" cy="638173"/>
              <a:chOff x="0" y="0"/>
              <a:chExt cx="836459" cy="850698"/>
            </a:xfrm>
          </p:grpSpPr>
          <p:grpSp>
            <p:nvGrpSpPr>
              <p:cNvPr id="92" name="淘宝店chenying0907出品 43"/>
              <p:cNvGrpSpPr>
                <a:grpSpLocks/>
              </p:cNvGrpSpPr>
              <p:nvPr/>
            </p:nvGrpSpPr>
            <p:grpSpPr bwMode="auto">
              <a:xfrm>
                <a:off x="0" y="0"/>
                <a:ext cx="836459" cy="850698"/>
                <a:chOff x="0" y="0"/>
                <a:chExt cx="836459" cy="850698"/>
              </a:xfrm>
            </p:grpSpPr>
            <p:sp>
              <p:nvSpPr>
                <p:cNvPr id="94"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3</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95"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93"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91" name="淘宝店chenying0907出品 30"/>
            <p:cNvSpPr>
              <a:spLocks noChangeArrowheads="1"/>
            </p:cNvSpPr>
            <p:nvPr/>
          </p:nvSpPr>
          <p:spPr bwMode="auto">
            <a:xfrm>
              <a:off x="1173169" y="2992949"/>
              <a:ext cx="3366239"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100" dirty="0" smtClean="0">
                  <a:solidFill>
                    <a:schemeClr val="tx1">
                      <a:lumMod val="85000"/>
                      <a:lumOff val="15000"/>
                    </a:schemeClr>
                  </a:solidFill>
                  <a:latin typeface="微软雅黑" pitchFamily="34" charset="-122"/>
                  <a:ea typeface="微软雅黑" pitchFamily="34" charset="-122"/>
                  <a:sym typeface="微软雅黑" pitchFamily="34" charset="-122"/>
                </a:rPr>
                <a:t>要把严防境外疫情输入作为当前乃至较长一段时间疫情防控的重中之重，增强防控措施的针对性和实效性，筑起应对境外疫情输入风险的坚固防线，不能出现任何漏洞。</a:t>
              </a:r>
              <a:endParaRPr lang="zh-CN" altLang="en-US" sz="11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96" name="组合 95"/>
          <p:cNvGrpSpPr/>
          <p:nvPr/>
        </p:nvGrpSpPr>
        <p:grpSpPr>
          <a:xfrm>
            <a:off x="667121" y="3953891"/>
            <a:ext cx="3759174" cy="670933"/>
            <a:chOff x="824317" y="3720420"/>
            <a:chExt cx="3759174" cy="670933"/>
          </a:xfrm>
        </p:grpSpPr>
        <p:grpSp>
          <p:nvGrpSpPr>
            <p:cNvPr id="97" name="淘宝店chenying0907出品 51"/>
            <p:cNvGrpSpPr>
              <a:grpSpLocks/>
            </p:cNvGrpSpPr>
            <p:nvPr/>
          </p:nvGrpSpPr>
          <p:grpSpPr bwMode="auto">
            <a:xfrm>
              <a:off x="824317" y="3720420"/>
              <a:ext cx="626269" cy="638173"/>
              <a:chOff x="0" y="0"/>
              <a:chExt cx="836459" cy="850698"/>
            </a:xfrm>
          </p:grpSpPr>
          <p:grpSp>
            <p:nvGrpSpPr>
              <p:cNvPr id="99" name="淘宝店chenying0907出品 43"/>
              <p:cNvGrpSpPr>
                <a:grpSpLocks/>
              </p:cNvGrpSpPr>
              <p:nvPr/>
            </p:nvGrpSpPr>
            <p:grpSpPr bwMode="auto">
              <a:xfrm>
                <a:off x="0" y="0"/>
                <a:ext cx="836459" cy="850698"/>
                <a:chOff x="0" y="0"/>
                <a:chExt cx="836459" cy="850698"/>
              </a:xfrm>
            </p:grpSpPr>
            <p:sp>
              <p:nvSpPr>
                <p:cNvPr id="101"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4</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102"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00"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98" name="淘宝店chenying0907出品 30"/>
            <p:cNvSpPr>
              <a:spLocks noChangeArrowheads="1"/>
            </p:cNvSpPr>
            <p:nvPr/>
          </p:nvSpPr>
          <p:spPr bwMode="auto">
            <a:xfrm>
              <a:off x="1173168" y="3983549"/>
              <a:ext cx="3410323" cy="407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100" dirty="0" smtClean="0">
                  <a:solidFill>
                    <a:schemeClr val="tx1">
                      <a:lumMod val="85000"/>
                      <a:lumOff val="15000"/>
                    </a:schemeClr>
                  </a:solidFill>
                  <a:latin typeface="微软雅黑" pitchFamily="34" charset="-122"/>
                  <a:ea typeface="微软雅黑" pitchFamily="34" charset="-122"/>
                  <a:sym typeface="微软雅黑" pitchFamily="34" charset="-122"/>
                </a:rPr>
                <a:t>党中央决定继续派出联络组，加强对湖北省和武汉市疫情防控后续工作指导支持。</a:t>
              </a:r>
              <a:endParaRPr lang="zh-CN" altLang="en-US" sz="11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103" name="组合 102"/>
          <p:cNvGrpSpPr/>
          <p:nvPr/>
        </p:nvGrpSpPr>
        <p:grpSpPr>
          <a:xfrm>
            <a:off x="4730969" y="1150292"/>
            <a:ext cx="3854659" cy="840210"/>
            <a:chOff x="824317" y="3720420"/>
            <a:chExt cx="3854659" cy="840210"/>
          </a:xfrm>
        </p:grpSpPr>
        <p:grpSp>
          <p:nvGrpSpPr>
            <p:cNvPr id="104" name="淘宝店chenying0907出品 51"/>
            <p:cNvGrpSpPr>
              <a:grpSpLocks/>
            </p:cNvGrpSpPr>
            <p:nvPr/>
          </p:nvGrpSpPr>
          <p:grpSpPr bwMode="auto">
            <a:xfrm>
              <a:off x="824317" y="3720420"/>
              <a:ext cx="626269" cy="638173"/>
              <a:chOff x="0" y="0"/>
              <a:chExt cx="836459" cy="850698"/>
            </a:xfrm>
          </p:grpSpPr>
          <p:grpSp>
            <p:nvGrpSpPr>
              <p:cNvPr id="106" name="淘宝店chenying0907出品 43"/>
              <p:cNvGrpSpPr>
                <a:grpSpLocks/>
              </p:cNvGrpSpPr>
              <p:nvPr/>
            </p:nvGrpSpPr>
            <p:grpSpPr bwMode="auto">
              <a:xfrm>
                <a:off x="0" y="0"/>
                <a:ext cx="836459" cy="850698"/>
                <a:chOff x="0" y="0"/>
                <a:chExt cx="836459" cy="850698"/>
              </a:xfrm>
            </p:grpSpPr>
            <p:sp>
              <p:nvSpPr>
                <p:cNvPr id="108"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5</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109"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07"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05" name="淘宝店chenying0907出品 30"/>
            <p:cNvSpPr>
              <a:spLocks noChangeArrowheads="1"/>
            </p:cNvSpPr>
            <p:nvPr/>
          </p:nvSpPr>
          <p:spPr bwMode="auto">
            <a:xfrm>
              <a:off x="1173169" y="3983549"/>
              <a:ext cx="350580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100" dirty="0" smtClean="0">
                  <a:solidFill>
                    <a:schemeClr val="tx1">
                      <a:lumMod val="85000"/>
                      <a:lumOff val="15000"/>
                    </a:schemeClr>
                  </a:solidFill>
                  <a:latin typeface="微软雅黑" pitchFamily="34" charset="-122"/>
                  <a:ea typeface="微软雅黑" pitchFamily="34" charset="-122"/>
                  <a:sym typeface="微软雅黑" pitchFamily="34" charset="-122"/>
                </a:rPr>
                <a:t>要协调推动湖北省和武汉市在做好常态化疫情防控工作的同时，推动支持湖北省经济社会发展一揽子政策落实到位，加快恢复生产生活正常持续。</a:t>
              </a:r>
              <a:endParaRPr lang="zh-CN" altLang="en-US" sz="11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110" name="组合 109"/>
          <p:cNvGrpSpPr/>
          <p:nvPr/>
        </p:nvGrpSpPr>
        <p:grpSpPr>
          <a:xfrm>
            <a:off x="4804980" y="2081168"/>
            <a:ext cx="3859328" cy="840210"/>
            <a:chOff x="824317" y="3720420"/>
            <a:chExt cx="3859328" cy="840210"/>
          </a:xfrm>
        </p:grpSpPr>
        <p:grpSp>
          <p:nvGrpSpPr>
            <p:cNvPr id="111" name="淘宝店chenying0907出品 51"/>
            <p:cNvGrpSpPr>
              <a:grpSpLocks/>
            </p:cNvGrpSpPr>
            <p:nvPr/>
          </p:nvGrpSpPr>
          <p:grpSpPr bwMode="auto">
            <a:xfrm>
              <a:off x="824317" y="3720420"/>
              <a:ext cx="626269" cy="638173"/>
              <a:chOff x="0" y="0"/>
              <a:chExt cx="836459" cy="850698"/>
            </a:xfrm>
          </p:grpSpPr>
          <p:grpSp>
            <p:nvGrpSpPr>
              <p:cNvPr id="113" name="淘宝店chenying0907出品 43"/>
              <p:cNvGrpSpPr>
                <a:grpSpLocks/>
              </p:cNvGrpSpPr>
              <p:nvPr/>
            </p:nvGrpSpPr>
            <p:grpSpPr bwMode="auto">
              <a:xfrm>
                <a:off x="0" y="0"/>
                <a:ext cx="836459" cy="850698"/>
                <a:chOff x="0" y="0"/>
                <a:chExt cx="836459" cy="850698"/>
              </a:xfrm>
            </p:grpSpPr>
            <p:sp>
              <p:nvSpPr>
                <p:cNvPr id="115"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6</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116"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4"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12" name="淘宝店chenying0907出品 30"/>
            <p:cNvSpPr>
              <a:spLocks noChangeArrowheads="1"/>
            </p:cNvSpPr>
            <p:nvPr/>
          </p:nvSpPr>
          <p:spPr bwMode="auto">
            <a:xfrm>
              <a:off x="1173169" y="3983549"/>
              <a:ext cx="351047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100" dirty="0" smtClean="0">
                  <a:solidFill>
                    <a:schemeClr val="tx1">
                      <a:lumMod val="85000"/>
                      <a:lumOff val="15000"/>
                    </a:schemeClr>
                  </a:solidFill>
                  <a:latin typeface="微软雅黑" pitchFamily="34" charset="-122"/>
                  <a:ea typeface="微软雅黑" pitchFamily="34" charset="-122"/>
                  <a:sym typeface="微软雅黑" pitchFamily="34" charset="-122"/>
                </a:rPr>
                <a:t>要加强信息分享，交流有益经验和做法，开展检测方法、临床救治、疫苗药物研发国际合作，并继续支持各国科学家们开展病毒源头和传播途径的全球科学研究。</a:t>
              </a:r>
              <a:endParaRPr lang="zh-CN" altLang="en-US" sz="11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117" name="组合 116"/>
          <p:cNvGrpSpPr/>
          <p:nvPr/>
        </p:nvGrpSpPr>
        <p:grpSpPr>
          <a:xfrm>
            <a:off x="4744023" y="2994666"/>
            <a:ext cx="3900787" cy="840210"/>
            <a:chOff x="824317" y="3720420"/>
            <a:chExt cx="3900787" cy="840210"/>
          </a:xfrm>
        </p:grpSpPr>
        <p:grpSp>
          <p:nvGrpSpPr>
            <p:cNvPr id="118" name="淘宝店chenying0907出品 51"/>
            <p:cNvGrpSpPr>
              <a:grpSpLocks/>
            </p:cNvGrpSpPr>
            <p:nvPr/>
          </p:nvGrpSpPr>
          <p:grpSpPr bwMode="auto">
            <a:xfrm>
              <a:off x="824317" y="3720420"/>
              <a:ext cx="626269" cy="638173"/>
              <a:chOff x="0" y="0"/>
              <a:chExt cx="836459" cy="850698"/>
            </a:xfrm>
          </p:grpSpPr>
          <p:grpSp>
            <p:nvGrpSpPr>
              <p:cNvPr id="120" name="淘宝店chenying0907出品 43"/>
              <p:cNvGrpSpPr>
                <a:grpSpLocks/>
              </p:cNvGrpSpPr>
              <p:nvPr/>
            </p:nvGrpSpPr>
            <p:grpSpPr bwMode="auto">
              <a:xfrm>
                <a:off x="0" y="0"/>
                <a:ext cx="836459" cy="850698"/>
                <a:chOff x="0" y="0"/>
                <a:chExt cx="836459" cy="850698"/>
              </a:xfrm>
            </p:grpSpPr>
            <p:sp>
              <p:nvSpPr>
                <p:cNvPr id="122"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7</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123"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21"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19" name="淘宝店chenying0907出品 30"/>
            <p:cNvSpPr>
              <a:spLocks noChangeArrowheads="1"/>
            </p:cNvSpPr>
            <p:nvPr/>
          </p:nvSpPr>
          <p:spPr bwMode="auto">
            <a:xfrm>
              <a:off x="1173169" y="3983549"/>
              <a:ext cx="355193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100" dirty="0" smtClean="0">
                  <a:solidFill>
                    <a:schemeClr val="tx1">
                      <a:lumMod val="85000"/>
                      <a:lumOff val="15000"/>
                    </a:schemeClr>
                  </a:solidFill>
                  <a:latin typeface="微软雅黑" pitchFamily="34" charset="-122"/>
                  <a:ea typeface="微软雅黑" pitchFamily="34" charset="-122"/>
                  <a:sym typeface="微软雅黑" pitchFamily="34" charset="-122"/>
                </a:rPr>
                <a:t>今年是决战决胜脱贫攻坚和全面建成小康社会的收官之年，要千方百计巩固好脱贫攻坚成果，接下来要把乡村振兴这篇文章做好，让乡亲们生活越来越美好。</a:t>
              </a:r>
              <a:endParaRPr lang="zh-CN" altLang="en-US" sz="11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124" name="组合 123"/>
          <p:cNvGrpSpPr/>
          <p:nvPr/>
        </p:nvGrpSpPr>
        <p:grpSpPr>
          <a:xfrm>
            <a:off x="4714371" y="3902563"/>
            <a:ext cx="4153271" cy="978710"/>
            <a:chOff x="824317" y="3720420"/>
            <a:chExt cx="4153271" cy="978710"/>
          </a:xfrm>
        </p:grpSpPr>
        <p:grpSp>
          <p:nvGrpSpPr>
            <p:cNvPr id="125" name="淘宝店chenying0907出品 51"/>
            <p:cNvGrpSpPr>
              <a:grpSpLocks/>
            </p:cNvGrpSpPr>
            <p:nvPr/>
          </p:nvGrpSpPr>
          <p:grpSpPr bwMode="auto">
            <a:xfrm>
              <a:off x="824317" y="3720420"/>
              <a:ext cx="626269" cy="638173"/>
              <a:chOff x="0" y="0"/>
              <a:chExt cx="836459" cy="850698"/>
            </a:xfrm>
          </p:grpSpPr>
          <p:grpSp>
            <p:nvGrpSpPr>
              <p:cNvPr id="127" name="淘宝店chenying0907出品 43"/>
              <p:cNvGrpSpPr>
                <a:grpSpLocks/>
              </p:cNvGrpSpPr>
              <p:nvPr/>
            </p:nvGrpSpPr>
            <p:grpSpPr bwMode="auto">
              <a:xfrm>
                <a:off x="0" y="0"/>
                <a:ext cx="836459" cy="850698"/>
                <a:chOff x="0" y="0"/>
                <a:chExt cx="836459" cy="850698"/>
              </a:xfrm>
            </p:grpSpPr>
            <p:sp>
              <p:nvSpPr>
                <p:cNvPr id="129"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8</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130"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28"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26" name="淘宝店chenying0907出品 30"/>
            <p:cNvSpPr>
              <a:spLocks noChangeArrowheads="1"/>
            </p:cNvSpPr>
            <p:nvPr/>
          </p:nvSpPr>
          <p:spPr bwMode="auto">
            <a:xfrm>
              <a:off x="1173169" y="3983549"/>
              <a:ext cx="380441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050" dirty="0" smtClean="0">
                  <a:solidFill>
                    <a:schemeClr val="tx1">
                      <a:lumMod val="85000"/>
                      <a:lumOff val="15000"/>
                    </a:schemeClr>
                  </a:solidFill>
                  <a:latin typeface="微软雅黑" pitchFamily="34" charset="-122"/>
                  <a:ea typeface="微软雅黑" pitchFamily="34" charset="-122"/>
                  <a:sym typeface="微软雅黑" pitchFamily="34" charset="-122"/>
                </a:rPr>
                <a:t>面向未来，我们要把满足国内需求作为发展的出发点和落脚点，加快构建完整的内需体系，大力推进科技创新及其他各方面创新，逐步形成以国内大循环为主体、国内国际双循环相互促进的新发展格局，培养新形势下我国参与国际合作和竞争新优势。</a:t>
              </a:r>
              <a:endParaRPr lang="zh-CN" altLang="en-US" sz="105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297187807"/>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淘宝店chenying0907出品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06594" y="129271"/>
            <a:ext cx="3031576" cy="479931"/>
            <a:chOff x="406594" y="129271"/>
            <a:chExt cx="3031576" cy="479931"/>
          </a:xfrm>
        </p:grpSpPr>
        <p:sp>
          <p:nvSpPr>
            <p:cNvPr id="22"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习近平这样指挥中国战“疫”</a:t>
              </a:r>
            </a:p>
          </p:txBody>
        </p:sp>
      </p:grpSp>
      <p:sp>
        <p:nvSpPr>
          <p:cNvPr id="27" name="TextBox 96"/>
          <p:cNvSpPr txBox="1"/>
          <p:nvPr/>
        </p:nvSpPr>
        <p:spPr>
          <a:xfrm>
            <a:off x="272378" y="1513594"/>
            <a:ext cx="735836" cy="2531444"/>
          </a:xfrm>
          <a:prstGeom prst="rect">
            <a:avLst/>
          </a:prstGeom>
          <a:noFill/>
        </p:spPr>
        <p:txBody>
          <a:bodyPr wrap="square" lIns="68562" tIns="34281" rIns="68562" bIns="34281" rtlCol="0">
            <a:spAutoFit/>
          </a:bodyPr>
          <a:lstStyle/>
          <a:p>
            <a:pPr algn="ctr"/>
            <a:r>
              <a:rPr lang="zh-CN" altLang="en-US" sz="4000" dirty="0">
                <a:solidFill>
                  <a:srgbClr val="C00000"/>
                </a:solidFill>
                <a:latin typeface="叶根友毛笔行书简体" panose="02010601030101010101" pitchFamily="2" charset="-122"/>
                <a:ea typeface="叶根友毛笔行书简体" panose="02010601030101010101" pitchFamily="2" charset="-122"/>
              </a:rPr>
              <a:t>备虞不常</a:t>
            </a:r>
          </a:p>
        </p:txBody>
      </p:sp>
      <p:sp>
        <p:nvSpPr>
          <p:cNvPr id="99" name="圆角矩形 2"/>
          <p:cNvSpPr>
            <a:spLocks noChangeArrowheads="1"/>
          </p:cNvSpPr>
          <p:nvPr/>
        </p:nvSpPr>
        <p:spPr bwMode="auto">
          <a:xfrm>
            <a:off x="1337073" y="1157685"/>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00" name="圆角矩形 4"/>
          <p:cNvSpPr>
            <a:spLocks noChangeArrowheads="1"/>
          </p:cNvSpPr>
          <p:nvPr/>
        </p:nvSpPr>
        <p:spPr bwMode="auto">
          <a:xfrm>
            <a:off x="4827985" y="1157685"/>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01" name="圆角矩形 5"/>
          <p:cNvSpPr>
            <a:spLocks noChangeArrowheads="1"/>
          </p:cNvSpPr>
          <p:nvPr/>
        </p:nvSpPr>
        <p:spPr bwMode="auto">
          <a:xfrm>
            <a:off x="1301833" y="2910283"/>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02" name="圆角矩形 6"/>
          <p:cNvSpPr>
            <a:spLocks noChangeArrowheads="1"/>
          </p:cNvSpPr>
          <p:nvPr/>
        </p:nvSpPr>
        <p:spPr bwMode="auto">
          <a:xfrm>
            <a:off x="4827985" y="2910284"/>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06" name="矩形 13"/>
          <p:cNvSpPr>
            <a:spLocks noChangeArrowheads="1"/>
          </p:cNvSpPr>
          <p:nvPr/>
        </p:nvSpPr>
        <p:spPr bwMode="auto">
          <a:xfrm>
            <a:off x="1488324" y="1224881"/>
            <a:ext cx="3046072" cy="1423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100" dirty="0" smtClean="0">
                <a:solidFill>
                  <a:srgbClr val="000000"/>
                </a:solidFill>
                <a:latin typeface="微软雅黑" pitchFamily="34" charset="-122"/>
                <a:ea typeface="微软雅黑" pitchFamily="34" charset="-122"/>
                <a:sym typeface="微软雅黑" pitchFamily="34" charset="-122"/>
              </a:rPr>
              <a:t>       这次应对新冠肺炎疫情，暴露出我国在重大疫情防控体制机制、公共卫生体系等方面存在的一些短板，要改革完善疾病预防控制体系，建设平战结合的重大疫情防控救治体系，健全应急物资保障体系，加快构建关键核心技术攻关新型举国体制，深入开展爱国卫生运动，不断完善我国公共卫生体系，切实提高应对突发重大公共卫生事件的能力和水平。</a:t>
            </a:r>
            <a:endParaRPr lang="zh-CN" altLang="en-US" sz="1100" dirty="0">
              <a:solidFill>
                <a:srgbClr val="000000"/>
              </a:solidFill>
              <a:latin typeface="微软雅黑" pitchFamily="34" charset="-122"/>
              <a:ea typeface="微软雅黑" pitchFamily="34" charset="-122"/>
              <a:sym typeface="微软雅黑" pitchFamily="34" charset="-122"/>
            </a:endParaRPr>
          </a:p>
        </p:txBody>
      </p:sp>
      <p:sp>
        <p:nvSpPr>
          <p:cNvPr id="107" name="矩形 14"/>
          <p:cNvSpPr>
            <a:spLocks noChangeArrowheads="1"/>
          </p:cNvSpPr>
          <p:nvPr/>
        </p:nvSpPr>
        <p:spPr bwMode="auto">
          <a:xfrm>
            <a:off x="1551632" y="2976122"/>
            <a:ext cx="28116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b="1" dirty="0" smtClean="0">
                <a:solidFill>
                  <a:srgbClr val="C00000"/>
                </a:solidFill>
                <a:latin typeface="微软雅黑" pitchFamily="34" charset="-122"/>
                <a:ea typeface="微软雅黑" pitchFamily="34" charset="-122"/>
                <a:sym typeface="微软雅黑" pitchFamily="34" charset="-122"/>
              </a:rPr>
              <a:t>3</a:t>
            </a:r>
            <a:endParaRPr lang="zh-CN" altLang="en-US" b="1" dirty="0">
              <a:solidFill>
                <a:srgbClr val="C00000"/>
              </a:solidFill>
              <a:latin typeface="微软雅黑" pitchFamily="34" charset="-122"/>
              <a:ea typeface="微软雅黑" pitchFamily="34" charset="-122"/>
              <a:sym typeface="微软雅黑" pitchFamily="34" charset="-122"/>
            </a:endParaRPr>
          </a:p>
        </p:txBody>
      </p:sp>
      <p:sp>
        <p:nvSpPr>
          <p:cNvPr id="108" name="矩形 15"/>
          <p:cNvSpPr>
            <a:spLocks noChangeArrowheads="1"/>
          </p:cNvSpPr>
          <p:nvPr/>
        </p:nvSpPr>
        <p:spPr bwMode="auto">
          <a:xfrm>
            <a:off x="1551632" y="3058950"/>
            <a:ext cx="2982734" cy="1254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100" dirty="0" smtClean="0">
                <a:solidFill>
                  <a:srgbClr val="000000"/>
                </a:solidFill>
                <a:latin typeface="微软雅黑" pitchFamily="34" charset="-122"/>
                <a:ea typeface="微软雅黑" pitchFamily="34" charset="-122"/>
                <a:sym typeface="微软雅黑" pitchFamily="34" charset="-122"/>
              </a:rPr>
              <a:t>      要</a:t>
            </a:r>
            <a:r>
              <a:rPr lang="zh-CN" altLang="en-US" sz="1100" dirty="0">
                <a:solidFill>
                  <a:srgbClr val="000000"/>
                </a:solidFill>
                <a:latin typeface="微软雅黑" pitchFamily="34" charset="-122"/>
                <a:ea typeface="微软雅黑" pitchFamily="34" charset="-122"/>
                <a:sym typeface="微软雅黑" pitchFamily="34" charset="-122"/>
              </a:rPr>
              <a:t>立足更精准更有效地防，优化完善疾病预防控制机构职能设置，创新医防协同机制，强化各级医疗机构疾病预防控制职责，督促落实传染病疫情和突发公共卫生事件报告责任，健全疾控机构与城乡社区联动工作机制，加强乡镇卫生院和社区卫生服务中心疾病预防控制职责，夯实联防联控的基层基础。</a:t>
            </a:r>
          </a:p>
        </p:txBody>
      </p:sp>
      <p:sp>
        <p:nvSpPr>
          <p:cNvPr id="110" name="矩形 17"/>
          <p:cNvSpPr>
            <a:spLocks noChangeArrowheads="1"/>
          </p:cNvSpPr>
          <p:nvPr/>
        </p:nvSpPr>
        <p:spPr bwMode="auto">
          <a:xfrm>
            <a:off x="5020993" y="3025340"/>
            <a:ext cx="2949299" cy="1423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100" dirty="0" smtClean="0">
                <a:solidFill>
                  <a:srgbClr val="000000"/>
                </a:solidFill>
                <a:latin typeface="微软雅黑" pitchFamily="34" charset="-122"/>
                <a:ea typeface="微软雅黑" pitchFamily="34" charset="-122"/>
                <a:sym typeface="微软雅黑" pitchFamily="34" charset="-122"/>
              </a:rPr>
              <a:t>       要改进不明原因疾病和异常健康事件监测机制，提高评估监测敏感性和准确性，建立智慧化预警多点触发机制，健全多渠道监测预警机制，及时研判风险，加强传染病等重大疫情应对处置能力建设和培训演练，改善疾病预防控制基础条件，完善公共卫生服务项目，建立适应现代化疾病体系的人才培养使用机制，增强一线疾控人员的荣誉感和使命感。</a:t>
            </a:r>
            <a:endParaRPr lang="zh-CN" altLang="en-US" sz="1100" dirty="0">
              <a:solidFill>
                <a:srgbClr val="000000"/>
              </a:solidFill>
              <a:latin typeface="微软雅黑" pitchFamily="34" charset="-122"/>
              <a:ea typeface="微软雅黑" pitchFamily="34" charset="-122"/>
              <a:sym typeface="微软雅黑" pitchFamily="34" charset="-122"/>
            </a:endParaRPr>
          </a:p>
        </p:txBody>
      </p:sp>
      <p:sp>
        <p:nvSpPr>
          <p:cNvPr id="112" name="矩形 22"/>
          <p:cNvSpPr>
            <a:spLocks noChangeArrowheads="1"/>
          </p:cNvSpPr>
          <p:nvPr/>
        </p:nvSpPr>
        <p:spPr bwMode="auto">
          <a:xfrm>
            <a:off x="5034641" y="1216821"/>
            <a:ext cx="288106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en-US" sz="1100" dirty="0" smtClean="0">
                <a:solidFill>
                  <a:srgbClr val="000000"/>
                </a:solidFill>
                <a:latin typeface="微软雅黑" pitchFamily="34" charset="-122"/>
                <a:ea typeface="微软雅黑" pitchFamily="34" charset="-122"/>
                <a:sym typeface="微软雅黑" pitchFamily="34" charset="-122"/>
              </a:rPr>
              <a:t>      要</a:t>
            </a:r>
            <a:r>
              <a:rPr lang="zh-CN" altLang="en-US" sz="1100" dirty="0">
                <a:solidFill>
                  <a:srgbClr val="000000"/>
                </a:solidFill>
                <a:latin typeface="微软雅黑" pitchFamily="34" charset="-122"/>
                <a:ea typeface="微软雅黑" pitchFamily="34" charset="-122"/>
                <a:sym typeface="微软雅黑" pitchFamily="34" charset="-122"/>
              </a:rPr>
              <a:t>强化底线思维，增强忧患意识，时刻防范健康领域重大风险。</a:t>
            </a:r>
          </a:p>
        </p:txBody>
      </p:sp>
      <p:sp>
        <p:nvSpPr>
          <p:cNvPr id="113" name="矩形 14"/>
          <p:cNvSpPr>
            <a:spLocks noChangeArrowheads="1"/>
          </p:cNvSpPr>
          <p:nvPr/>
        </p:nvSpPr>
        <p:spPr bwMode="auto">
          <a:xfrm>
            <a:off x="1551633" y="1167345"/>
            <a:ext cx="28116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b="1" dirty="0" smtClean="0">
                <a:solidFill>
                  <a:srgbClr val="C00000"/>
                </a:solidFill>
                <a:latin typeface="微软雅黑" pitchFamily="34" charset="-122"/>
                <a:ea typeface="微软雅黑" pitchFamily="34" charset="-122"/>
                <a:sym typeface="微软雅黑" pitchFamily="34" charset="-122"/>
              </a:rPr>
              <a:t>1</a:t>
            </a:r>
            <a:endParaRPr lang="zh-CN" altLang="en-US" b="1" dirty="0">
              <a:solidFill>
                <a:srgbClr val="C00000"/>
              </a:solidFill>
              <a:latin typeface="微软雅黑" pitchFamily="34" charset="-122"/>
              <a:ea typeface="微软雅黑" pitchFamily="34" charset="-122"/>
              <a:sym typeface="微软雅黑" pitchFamily="34" charset="-122"/>
            </a:endParaRPr>
          </a:p>
        </p:txBody>
      </p:sp>
      <p:sp>
        <p:nvSpPr>
          <p:cNvPr id="114" name="矩形 14"/>
          <p:cNvSpPr>
            <a:spLocks noChangeArrowheads="1"/>
          </p:cNvSpPr>
          <p:nvPr/>
        </p:nvSpPr>
        <p:spPr bwMode="auto">
          <a:xfrm>
            <a:off x="5034786" y="1224881"/>
            <a:ext cx="28116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b="1" dirty="0" smtClean="0">
                <a:solidFill>
                  <a:srgbClr val="C00000"/>
                </a:solidFill>
                <a:latin typeface="微软雅黑" pitchFamily="34" charset="-122"/>
                <a:ea typeface="微软雅黑" pitchFamily="34" charset="-122"/>
                <a:sym typeface="微软雅黑" pitchFamily="34" charset="-122"/>
              </a:rPr>
              <a:t>2</a:t>
            </a:r>
            <a:endParaRPr lang="zh-CN" altLang="en-US" b="1" dirty="0">
              <a:solidFill>
                <a:srgbClr val="C00000"/>
              </a:solidFill>
              <a:latin typeface="微软雅黑" pitchFamily="34" charset="-122"/>
              <a:ea typeface="微软雅黑" pitchFamily="34" charset="-122"/>
              <a:sym typeface="微软雅黑" pitchFamily="34" charset="-122"/>
            </a:endParaRPr>
          </a:p>
        </p:txBody>
      </p:sp>
      <p:sp>
        <p:nvSpPr>
          <p:cNvPr id="115" name="矩形 14"/>
          <p:cNvSpPr>
            <a:spLocks noChangeArrowheads="1"/>
          </p:cNvSpPr>
          <p:nvPr/>
        </p:nvSpPr>
        <p:spPr bwMode="auto">
          <a:xfrm>
            <a:off x="5034641" y="2971792"/>
            <a:ext cx="28116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b="1" dirty="0" smtClean="0">
                <a:solidFill>
                  <a:srgbClr val="C00000"/>
                </a:solidFill>
                <a:latin typeface="微软雅黑" pitchFamily="34" charset="-122"/>
                <a:ea typeface="微软雅黑" pitchFamily="34" charset="-122"/>
                <a:sym typeface="微软雅黑" pitchFamily="34" charset="-122"/>
              </a:rPr>
              <a:t>4</a:t>
            </a:r>
            <a:endParaRPr lang="zh-CN" altLang="en-US" b="1" dirty="0">
              <a:solidFill>
                <a:srgbClr val="C0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96400375"/>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淘宝店chenying0907出品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06594" y="129271"/>
            <a:ext cx="3031576" cy="479931"/>
            <a:chOff x="406594" y="129271"/>
            <a:chExt cx="3031576" cy="479931"/>
          </a:xfrm>
        </p:grpSpPr>
        <p:sp>
          <p:nvSpPr>
            <p:cNvPr id="22"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习近平这样指挥中国战“疫”</a:t>
              </a:r>
            </a:p>
          </p:txBody>
        </p:sp>
      </p:grpSp>
      <p:sp>
        <p:nvSpPr>
          <p:cNvPr id="27" name="TextBox 96"/>
          <p:cNvSpPr txBox="1"/>
          <p:nvPr/>
        </p:nvSpPr>
        <p:spPr>
          <a:xfrm>
            <a:off x="272378" y="1513594"/>
            <a:ext cx="735836" cy="2531444"/>
          </a:xfrm>
          <a:prstGeom prst="rect">
            <a:avLst/>
          </a:prstGeom>
          <a:noFill/>
        </p:spPr>
        <p:txBody>
          <a:bodyPr wrap="square" lIns="68562" tIns="34281" rIns="68562" bIns="34281" rtlCol="0">
            <a:spAutoFit/>
          </a:bodyPr>
          <a:lstStyle/>
          <a:p>
            <a:pPr algn="ctr"/>
            <a:r>
              <a:rPr lang="zh-CN" altLang="en-US" sz="4000" dirty="0">
                <a:solidFill>
                  <a:srgbClr val="C00000"/>
                </a:solidFill>
                <a:latin typeface="叶根友毛笔行书简体" panose="02010601030101010101" pitchFamily="2" charset="-122"/>
                <a:ea typeface="叶根友毛笔行书简体" panose="02010601030101010101" pitchFamily="2" charset="-122"/>
              </a:rPr>
              <a:t>备虞不常</a:t>
            </a:r>
          </a:p>
        </p:txBody>
      </p:sp>
      <p:sp>
        <p:nvSpPr>
          <p:cNvPr id="99" name="圆角矩形 2"/>
          <p:cNvSpPr>
            <a:spLocks noChangeArrowheads="1"/>
          </p:cNvSpPr>
          <p:nvPr/>
        </p:nvSpPr>
        <p:spPr bwMode="auto">
          <a:xfrm>
            <a:off x="1337073" y="1157685"/>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00" name="圆角矩形 4"/>
          <p:cNvSpPr>
            <a:spLocks noChangeArrowheads="1"/>
          </p:cNvSpPr>
          <p:nvPr/>
        </p:nvSpPr>
        <p:spPr bwMode="auto">
          <a:xfrm>
            <a:off x="4827985" y="1157685"/>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01" name="圆角矩形 5"/>
          <p:cNvSpPr>
            <a:spLocks noChangeArrowheads="1"/>
          </p:cNvSpPr>
          <p:nvPr/>
        </p:nvSpPr>
        <p:spPr bwMode="auto">
          <a:xfrm>
            <a:off x="1301833" y="2910283"/>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lnSpc>
                <a:spcPct val="150000"/>
              </a:lnSpc>
            </a:pPr>
            <a:endParaRPr lang="zh-CN" altLang="zh-CN" dirty="0">
              <a:solidFill>
                <a:srgbClr val="FFFFFF"/>
              </a:solidFill>
              <a:latin typeface="宋体" pitchFamily="2" charset="-122"/>
              <a:sym typeface="宋体" pitchFamily="2" charset="-122"/>
            </a:endParaRPr>
          </a:p>
        </p:txBody>
      </p:sp>
      <p:sp>
        <p:nvSpPr>
          <p:cNvPr id="102" name="圆角矩形 6"/>
          <p:cNvSpPr>
            <a:spLocks noChangeArrowheads="1"/>
          </p:cNvSpPr>
          <p:nvPr/>
        </p:nvSpPr>
        <p:spPr bwMode="auto">
          <a:xfrm>
            <a:off x="4827985" y="2910284"/>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06" name="矩形 13"/>
          <p:cNvSpPr>
            <a:spLocks noChangeArrowheads="1"/>
          </p:cNvSpPr>
          <p:nvPr/>
        </p:nvSpPr>
        <p:spPr bwMode="auto">
          <a:xfrm>
            <a:off x="1488324" y="1224881"/>
            <a:ext cx="3046072"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ts val="1500"/>
              </a:lnSpc>
            </a:pPr>
            <a:r>
              <a:rPr lang="zh-CN" altLang="en-US" sz="1100" dirty="0" smtClean="0">
                <a:solidFill>
                  <a:srgbClr val="000000"/>
                </a:solidFill>
                <a:latin typeface="微软雅黑" pitchFamily="34" charset="-122"/>
                <a:ea typeface="微软雅黑" pitchFamily="34" charset="-122"/>
                <a:sym typeface="微软雅黑" pitchFamily="34" charset="-122"/>
              </a:rPr>
              <a:t>       要统筹应急状态下医疗卫生机构动员响应、区域联动、人员调集，建立健全分级、分层、分流的重大疫情救治机制，加强国家医学中心、区域医疗中心等基地建设，健全重大疾病医疗保险和救助制度，优化科研攻关体系和布局，抓好</a:t>
            </a:r>
            <a:r>
              <a:rPr lang="en-US" altLang="zh-CN" sz="1100" dirty="0" smtClean="0">
                <a:solidFill>
                  <a:srgbClr val="000000"/>
                </a:solidFill>
                <a:latin typeface="微软雅黑" pitchFamily="34" charset="-122"/>
                <a:ea typeface="微软雅黑" pitchFamily="34" charset="-122"/>
                <a:sym typeface="微软雅黑" pitchFamily="34" charset="-122"/>
              </a:rPr>
              <a:t>《</a:t>
            </a:r>
            <a:r>
              <a:rPr lang="zh-CN" altLang="en-US" sz="1100" dirty="0" smtClean="0">
                <a:solidFill>
                  <a:srgbClr val="000000"/>
                </a:solidFill>
                <a:latin typeface="微软雅黑" pitchFamily="34" charset="-122"/>
                <a:ea typeface="微软雅黑" pitchFamily="34" charset="-122"/>
                <a:sym typeface="微软雅黑" pitchFamily="34" charset="-122"/>
              </a:rPr>
              <a:t>关于健全公共卫生应急物资保障体系的实施方案</a:t>
            </a:r>
            <a:r>
              <a:rPr lang="en-US" altLang="zh-CN" sz="1100" dirty="0" smtClean="0">
                <a:solidFill>
                  <a:srgbClr val="000000"/>
                </a:solidFill>
                <a:latin typeface="微软雅黑" pitchFamily="34" charset="-122"/>
                <a:ea typeface="微软雅黑" pitchFamily="34" charset="-122"/>
                <a:sym typeface="微软雅黑" pitchFamily="34" charset="-122"/>
              </a:rPr>
              <a:t>》</a:t>
            </a:r>
            <a:r>
              <a:rPr lang="zh-CN" altLang="en-US" sz="1100" dirty="0" smtClean="0">
                <a:solidFill>
                  <a:srgbClr val="000000"/>
                </a:solidFill>
                <a:latin typeface="微软雅黑" pitchFamily="34" charset="-122"/>
                <a:ea typeface="微软雅黑" pitchFamily="34" charset="-122"/>
                <a:sym typeface="微软雅黑" pitchFamily="34" charset="-122"/>
              </a:rPr>
              <a:t>组织落实。</a:t>
            </a:r>
            <a:endParaRPr lang="zh-CN" altLang="en-US" sz="1100" dirty="0">
              <a:solidFill>
                <a:srgbClr val="000000"/>
              </a:solidFill>
              <a:latin typeface="微软雅黑" pitchFamily="34" charset="-122"/>
              <a:ea typeface="微软雅黑" pitchFamily="34" charset="-122"/>
              <a:sym typeface="微软雅黑" pitchFamily="34" charset="-122"/>
            </a:endParaRPr>
          </a:p>
        </p:txBody>
      </p:sp>
      <p:sp>
        <p:nvSpPr>
          <p:cNvPr id="107" name="矩形 14"/>
          <p:cNvSpPr>
            <a:spLocks noChangeArrowheads="1"/>
          </p:cNvSpPr>
          <p:nvPr/>
        </p:nvSpPr>
        <p:spPr bwMode="auto">
          <a:xfrm>
            <a:off x="1551632" y="2976122"/>
            <a:ext cx="28116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b="1" dirty="0" smtClean="0">
                <a:solidFill>
                  <a:srgbClr val="C00000"/>
                </a:solidFill>
                <a:latin typeface="微软雅黑" pitchFamily="34" charset="-122"/>
                <a:ea typeface="微软雅黑" pitchFamily="34" charset="-122"/>
                <a:sym typeface="微软雅黑" pitchFamily="34" charset="-122"/>
              </a:rPr>
              <a:t>7</a:t>
            </a:r>
            <a:endParaRPr lang="zh-CN" altLang="en-US" b="1" dirty="0">
              <a:solidFill>
                <a:srgbClr val="C00000"/>
              </a:solidFill>
              <a:latin typeface="微软雅黑" pitchFamily="34" charset="-122"/>
              <a:ea typeface="微软雅黑" pitchFamily="34" charset="-122"/>
              <a:sym typeface="微软雅黑" pitchFamily="34" charset="-122"/>
            </a:endParaRPr>
          </a:p>
        </p:txBody>
      </p:sp>
      <p:sp>
        <p:nvSpPr>
          <p:cNvPr id="108" name="矩形 15"/>
          <p:cNvSpPr>
            <a:spLocks noChangeArrowheads="1"/>
          </p:cNvSpPr>
          <p:nvPr/>
        </p:nvSpPr>
        <p:spPr bwMode="auto">
          <a:xfrm>
            <a:off x="1551632" y="3025340"/>
            <a:ext cx="2982734"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en-US" sz="1100" dirty="0" smtClean="0">
                <a:solidFill>
                  <a:srgbClr val="000000"/>
                </a:solidFill>
                <a:latin typeface="微软雅黑" pitchFamily="34" charset="-122"/>
                <a:ea typeface="微软雅黑" pitchFamily="34" charset="-122"/>
                <a:sym typeface="微软雅黑" pitchFamily="34" charset="-122"/>
              </a:rPr>
              <a:t>      要探索常态化疫情防控条件下练兵备战方式方法，因时因势搞好科学调控，加紧推进军事斗争准备，灵活开展实战化军事训练，全面提高我军遂行军事任务能力。</a:t>
            </a:r>
            <a:endParaRPr lang="zh-CN" altLang="en-US" sz="1100" dirty="0">
              <a:solidFill>
                <a:srgbClr val="000000"/>
              </a:solidFill>
              <a:latin typeface="微软雅黑" pitchFamily="34" charset="-122"/>
              <a:ea typeface="微软雅黑" pitchFamily="34" charset="-122"/>
              <a:sym typeface="微软雅黑" pitchFamily="34" charset="-122"/>
            </a:endParaRPr>
          </a:p>
        </p:txBody>
      </p:sp>
      <p:sp>
        <p:nvSpPr>
          <p:cNvPr id="110" name="矩形 17"/>
          <p:cNvSpPr>
            <a:spLocks noChangeArrowheads="1"/>
          </p:cNvSpPr>
          <p:nvPr/>
        </p:nvSpPr>
        <p:spPr bwMode="auto">
          <a:xfrm>
            <a:off x="5020993" y="3025340"/>
            <a:ext cx="294929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en-US" sz="1100" dirty="0" smtClean="0">
                <a:solidFill>
                  <a:srgbClr val="000000"/>
                </a:solidFill>
                <a:latin typeface="微软雅黑" pitchFamily="34" charset="-122"/>
                <a:ea typeface="微软雅黑" pitchFamily="34" charset="-122"/>
                <a:sym typeface="微软雅黑" pitchFamily="34" charset="-122"/>
              </a:rPr>
              <a:t>       要发挥我军医学科研优势，加快新冠肺炎药物和疫苗研发，拿出更多硬核产品。</a:t>
            </a:r>
            <a:endParaRPr lang="zh-CN" altLang="en-US" sz="1100" dirty="0">
              <a:solidFill>
                <a:srgbClr val="000000"/>
              </a:solidFill>
              <a:latin typeface="微软雅黑" pitchFamily="34" charset="-122"/>
              <a:ea typeface="微软雅黑" pitchFamily="34" charset="-122"/>
              <a:sym typeface="微软雅黑" pitchFamily="34" charset="-122"/>
            </a:endParaRPr>
          </a:p>
        </p:txBody>
      </p:sp>
      <p:sp>
        <p:nvSpPr>
          <p:cNvPr id="112" name="矩形 22"/>
          <p:cNvSpPr>
            <a:spLocks noChangeArrowheads="1"/>
          </p:cNvSpPr>
          <p:nvPr/>
        </p:nvSpPr>
        <p:spPr bwMode="auto">
          <a:xfrm>
            <a:off x="5028663" y="1269216"/>
            <a:ext cx="2881060" cy="1300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ts val="1600"/>
              </a:lnSpc>
            </a:pPr>
            <a:r>
              <a:rPr lang="zh-CN" altLang="en-US" sz="1100" dirty="0" smtClean="0">
                <a:solidFill>
                  <a:srgbClr val="000000"/>
                </a:solidFill>
                <a:latin typeface="微软雅黑" pitchFamily="34" charset="-122"/>
                <a:ea typeface="微软雅黑" pitchFamily="34" charset="-122"/>
                <a:sym typeface="微软雅黑" pitchFamily="34" charset="-122"/>
              </a:rPr>
              <a:t>      要加快构建系统完备、科学规范、运行高效的公共卫生法律法规体系，健全权责明确、程序规范、执行有力的疫情防控执法机制，普及公共卫生安全和疫情防控相关法律法规，提高全民知法、懂法、守法、护法、用法意识和公共卫生风险防控意识。</a:t>
            </a:r>
            <a:endParaRPr lang="zh-CN" altLang="en-US" sz="1100" dirty="0">
              <a:solidFill>
                <a:srgbClr val="000000"/>
              </a:solidFill>
              <a:latin typeface="微软雅黑" pitchFamily="34" charset="-122"/>
              <a:ea typeface="微软雅黑" pitchFamily="34" charset="-122"/>
              <a:sym typeface="微软雅黑" pitchFamily="34" charset="-122"/>
            </a:endParaRPr>
          </a:p>
        </p:txBody>
      </p:sp>
      <p:sp>
        <p:nvSpPr>
          <p:cNvPr id="113" name="矩形 14"/>
          <p:cNvSpPr>
            <a:spLocks noChangeArrowheads="1"/>
          </p:cNvSpPr>
          <p:nvPr/>
        </p:nvSpPr>
        <p:spPr bwMode="auto">
          <a:xfrm>
            <a:off x="1551633" y="1167345"/>
            <a:ext cx="28116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b="1" dirty="0" smtClean="0">
                <a:solidFill>
                  <a:srgbClr val="C00000"/>
                </a:solidFill>
                <a:latin typeface="微软雅黑" pitchFamily="34" charset="-122"/>
                <a:ea typeface="微软雅黑" pitchFamily="34" charset="-122"/>
                <a:sym typeface="微软雅黑" pitchFamily="34" charset="-122"/>
              </a:rPr>
              <a:t>5</a:t>
            </a:r>
            <a:endParaRPr lang="zh-CN" altLang="en-US" b="1" dirty="0">
              <a:solidFill>
                <a:srgbClr val="C00000"/>
              </a:solidFill>
              <a:latin typeface="微软雅黑" pitchFamily="34" charset="-122"/>
              <a:ea typeface="微软雅黑" pitchFamily="34" charset="-122"/>
              <a:sym typeface="微软雅黑" pitchFamily="34" charset="-122"/>
            </a:endParaRPr>
          </a:p>
        </p:txBody>
      </p:sp>
      <p:sp>
        <p:nvSpPr>
          <p:cNvPr id="114" name="矩形 14"/>
          <p:cNvSpPr>
            <a:spLocks noChangeArrowheads="1"/>
          </p:cNvSpPr>
          <p:nvPr/>
        </p:nvSpPr>
        <p:spPr bwMode="auto">
          <a:xfrm>
            <a:off x="5034786" y="1224881"/>
            <a:ext cx="28116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b="1" dirty="0" smtClean="0">
                <a:solidFill>
                  <a:srgbClr val="C00000"/>
                </a:solidFill>
                <a:latin typeface="微软雅黑" pitchFamily="34" charset="-122"/>
                <a:ea typeface="微软雅黑" pitchFamily="34" charset="-122"/>
                <a:sym typeface="微软雅黑" pitchFamily="34" charset="-122"/>
              </a:rPr>
              <a:t>6</a:t>
            </a:r>
            <a:endParaRPr lang="zh-CN" altLang="en-US" b="1" dirty="0">
              <a:solidFill>
                <a:srgbClr val="C00000"/>
              </a:solidFill>
              <a:latin typeface="微软雅黑" pitchFamily="34" charset="-122"/>
              <a:ea typeface="微软雅黑" pitchFamily="34" charset="-122"/>
              <a:sym typeface="微软雅黑" pitchFamily="34" charset="-122"/>
            </a:endParaRPr>
          </a:p>
        </p:txBody>
      </p:sp>
      <p:sp>
        <p:nvSpPr>
          <p:cNvPr id="115" name="矩形 14"/>
          <p:cNvSpPr>
            <a:spLocks noChangeArrowheads="1"/>
          </p:cNvSpPr>
          <p:nvPr/>
        </p:nvSpPr>
        <p:spPr bwMode="auto">
          <a:xfrm>
            <a:off x="5034641" y="2971792"/>
            <a:ext cx="28116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b="1" dirty="0" smtClean="0">
                <a:solidFill>
                  <a:srgbClr val="C00000"/>
                </a:solidFill>
                <a:latin typeface="微软雅黑" pitchFamily="34" charset="-122"/>
                <a:ea typeface="微软雅黑" pitchFamily="34" charset="-122"/>
                <a:sym typeface="微软雅黑" pitchFamily="34" charset="-122"/>
              </a:rPr>
              <a:t>8</a:t>
            </a:r>
            <a:endParaRPr lang="zh-CN" altLang="en-US" b="1" dirty="0">
              <a:solidFill>
                <a:srgbClr val="C0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157887491"/>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6" name="文本框 29"/>
          <p:cNvSpPr>
            <a:spLocks noChangeArrowheads="1"/>
          </p:cNvSpPr>
          <p:nvPr/>
        </p:nvSpPr>
        <p:spPr bwMode="auto">
          <a:xfrm>
            <a:off x="1228131" y="3942953"/>
            <a:ext cx="2030016"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dirty="0">
                <a:solidFill>
                  <a:srgbClr val="3F3F3F"/>
                </a:solidFill>
                <a:latin typeface="微软雅黑" pitchFamily="34" charset="-122"/>
                <a:ea typeface="微软雅黑" pitchFamily="34" charset="-122"/>
                <a:sym typeface="微软雅黑" pitchFamily="34" charset="-122"/>
              </a:rPr>
              <a:t>习近平来到吴忠市红寺堡镇弘德村，了解当地推进脱贫攻坚情况</a:t>
            </a:r>
          </a:p>
        </p:txBody>
      </p:sp>
      <p:sp>
        <p:nvSpPr>
          <p:cNvPr id="12297" name="文本框 30"/>
          <p:cNvSpPr>
            <a:spLocks noChangeArrowheads="1"/>
          </p:cNvSpPr>
          <p:nvPr/>
        </p:nvSpPr>
        <p:spPr bwMode="auto">
          <a:xfrm>
            <a:off x="3502224" y="3942953"/>
            <a:ext cx="2028825"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dirty="0">
                <a:solidFill>
                  <a:srgbClr val="3F3F3F"/>
                </a:solidFill>
                <a:latin typeface="微软雅黑" pitchFamily="34" charset="-122"/>
                <a:ea typeface="微软雅黑" pitchFamily="34" charset="-122"/>
                <a:sym typeface="微软雅黑" pitchFamily="34" charset="-122"/>
              </a:rPr>
              <a:t>习近平总书记来到黄河吴忠市城区段，了解当地加强黄河流域生态保护情况</a:t>
            </a:r>
          </a:p>
        </p:txBody>
      </p:sp>
      <p:sp>
        <p:nvSpPr>
          <p:cNvPr id="12298" name="文本框 32"/>
          <p:cNvSpPr>
            <a:spLocks noChangeArrowheads="1"/>
          </p:cNvSpPr>
          <p:nvPr/>
        </p:nvSpPr>
        <p:spPr bwMode="auto">
          <a:xfrm>
            <a:off x="5820012" y="3938183"/>
            <a:ext cx="2030015"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en-US" sz="1200" dirty="0" smtClean="0">
                <a:solidFill>
                  <a:srgbClr val="3F3F3F"/>
                </a:solidFill>
                <a:latin typeface="微软雅黑" pitchFamily="34" charset="-122"/>
                <a:ea typeface="微软雅黑" pitchFamily="34" charset="-122"/>
                <a:sym typeface="微软雅黑" pitchFamily="34" charset="-122"/>
              </a:rPr>
              <a:t>习近平来到</a:t>
            </a:r>
            <a:r>
              <a:rPr lang="zh-CN" altLang="en-US" sz="1200" dirty="0">
                <a:solidFill>
                  <a:srgbClr val="3F3F3F"/>
                </a:solidFill>
                <a:latin typeface="微软雅黑" pitchFamily="34" charset="-122"/>
                <a:ea typeface="微软雅黑" pitchFamily="34" charset="-122"/>
                <a:sym typeface="微软雅黑" pitchFamily="34" charset="-122"/>
              </a:rPr>
              <a:t>吴忠市金星镇金花园社区，了解当地促进民族团结等情况</a:t>
            </a:r>
          </a:p>
        </p:txBody>
      </p:sp>
      <p:sp>
        <p:nvSpPr>
          <p:cNvPr id="12299" name="文本框 33"/>
          <p:cNvSpPr>
            <a:spLocks noChangeArrowheads="1"/>
          </p:cNvSpPr>
          <p:nvPr/>
        </p:nvSpPr>
        <p:spPr bwMode="auto">
          <a:xfrm>
            <a:off x="1228131" y="1270000"/>
            <a:ext cx="543879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en-US" altLang="zh-CN" sz="2400" b="1" dirty="0" smtClean="0">
                <a:solidFill>
                  <a:srgbClr val="262626"/>
                </a:solidFill>
                <a:latin typeface="微软雅黑" pitchFamily="34" charset="-122"/>
                <a:ea typeface="微软雅黑" pitchFamily="34" charset="-122"/>
                <a:sym typeface="微软雅黑" pitchFamily="34" charset="-122"/>
              </a:rPr>
              <a:t>6</a:t>
            </a:r>
            <a:r>
              <a:rPr lang="zh-CN" altLang="en-US" sz="2400" b="1" dirty="0" smtClean="0">
                <a:solidFill>
                  <a:srgbClr val="262626"/>
                </a:solidFill>
                <a:latin typeface="微软雅黑" pitchFamily="34" charset="-122"/>
                <a:ea typeface="微软雅黑" pitchFamily="34" charset="-122"/>
                <a:sym typeface="微软雅黑" pitchFamily="34" charset="-122"/>
              </a:rPr>
              <a:t>月</a:t>
            </a:r>
            <a:r>
              <a:rPr lang="en-US" altLang="zh-CN" sz="2400" b="1" dirty="0" smtClean="0">
                <a:solidFill>
                  <a:srgbClr val="262626"/>
                </a:solidFill>
                <a:latin typeface="微软雅黑" pitchFamily="34" charset="-122"/>
                <a:ea typeface="微软雅黑" pitchFamily="34" charset="-122"/>
                <a:sym typeface="微软雅黑" pitchFamily="34" charset="-122"/>
              </a:rPr>
              <a:t>8</a:t>
            </a:r>
            <a:r>
              <a:rPr lang="zh-CN" altLang="en-US" sz="2400" b="1" dirty="0" smtClean="0">
                <a:solidFill>
                  <a:srgbClr val="262626"/>
                </a:solidFill>
                <a:latin typeface="微软雅黑" pitchFamily="34" charset="-122"/>
                <a:ea typeface="微软雅黑" pitchFamily="34" charset="-122"/>
                <a:sym typeface="微软雅黑" pitchFamily="34" charset="-122"/>
              </a:rPr>
              <a:t>日，习</a:t>
            </a:r>
            <a:r>
              <a:rPr lang="zh-CN" altLang="en-US" sz="2400" b="1" dirty="0">
                <a:solidFill>
                  <a:srgbClr val="262626"/>
                </a:solidFill>
                <a:latin typeface="微软雅黑" pitchFamily="34" charset="-122"/>
                <a:ea typeface="微软雅黑" pitchFamily="34" charset="-122"/>
                <a:sym typeface="微软雅黑" pitchFamily="34" charset="-122"/>
              </a:rPr>
              <a:t>近平</a:t>
            </a:r>
            <a:r>
              <a:rPr lang="zh-CN" altLang="en-US" sz="2400" b="1" dirty="0" smtClean="0">
                <a:solidFill>
                  <a:srgbClr val="262626"/>
                </a:solidFill>
                <a:latin typeface="微软雅黑" pitchFamily="34" charset="-122"/>
                <a:ea typeface="微软雅黑" pitchFamily="34" charset="-122"/>
                <a:sym typeface="微软雅黑" pitchFamily="34" charset="-122"/>
              </a:rPr>
              <a:t>总书记赴</a:t>
            </a:r>
            <a:r>
              <a:rPr lang="zh-CN" altLang="en-US" sz="2400" b="1" dirty="0">
                <a:solidFill>
                  <a:srgbClr val="262626"/>
                </a:solidFill>
                <a:latin typeface="微软雅黑" pitchFamily="34" charset="-122"/>
                <a:ea typeface="微软雅黑" pitchFamily="34" charset="-122"/>
                <a:sym typeface="微软雅黑" pitchFamily="34" charset="-122"/>
              </a:rPr>
              <a:t>宁夏考察调研。</a:t>
            </a:r>
          </a:p>
        </p:txBody>
      </p:sp>
      <p:sp>
        <p:nvSpPr>
          <p:cNvPr id="12300" name="文本框 37"/>
          <p:cNvSpPr>
            <a:spLocks noChangeArrowheads="1"/>
          </p:cNvSpPr>
          <p:nvPr/>
        </p:nvSpPr>
        <p:spPr bwMode="auto">
          <a:xfrm>
            <a:off x="1228131" y="1748632"/>
            <a:ext cx="651019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200" dirty="0" smtClean="0">
                <a:solidFill>
                  <a:srgbClr val="3F3F3F"/>
                </a:solidFill>
                <a:latin typeface="微软雅黑" pitchFamily="34" charset="-122"/>
                <a:ea typeface="微软雅黑" pitchFamily="34" charset="-122"/>
                <a:sym typeface="微软雅黑" pitchFamily="34" charset="-122"/>
              </a:rPr>
              <a:t>当天下午</a:t>
            </a:r>
            <a:r>
              <a:rPr lang="zh-CN" altLang="en-US" sz="1200" dirty="0">
                <a:solidFill>
                  <a:srgbClr val="3F3F3F"/>
                </a:solidFill>
                <a:latin typeface="微软雅黑" pitchFamily="34" charset="-122"/>
                <a:ea typeface="微软雅黑" pitchFamily="34" charset="-122"/>
                <a:sym typeface="微软雅黑" pitchFamily="34" charset="-122"/>
              </a:rPr>
              <a:t>，他先后来到吴忠市红寺堡镇弘德村、黄河吴忠市城区段、金星镇金花园社区，了解当地推进脱贫攻坚、加强黄河流域生态保护、促进民族团结等情况。这是</a:t>
            </a:r>
            <a:r>
              <a:rPr lang="en-US" altLang="zh-CN" sz="1200" dirty="0">
                <a:solidFill>
                  <a:srgbClr val="3F3F3F"/>
                </a:solidFill>
                <a:latin typeface="微软雅黑" pitchFamily="34" charset="-122"/>
                <a:ea typeface="微软雅黑" pitchFamily="34" charset="-122"/>
                <a:sym typeface="微软雅黑" pitchFamily="34" charset="-122"/>
              </a:rPr>
              <a:t>2020</a:t>
            </a:r>
            <a:r>
              <a:rPr lang="zh-CN" altLang="en-US" sz="1200" dirty="0">
                <a:solidFill>
                  <a:srgbClr val="3F3F3F"/>
                </a:solidFill>
                <a:latin typeface="微软雅黑" pitchFamily="34" charset="-122"/>
                <a:ea typeface="微软雅黑" pitchFamily="34" charset="-122"/>
                <a:sym typeface="微软雅黑" pitchFamily="34" charset="-122"/>
              </a:rPr>
              <a:t>年全国两会结束后，习近平总书记的首次地方考察</a:t>
            </a:r>
            <a:r>
              <a:rPr lang="zh-CN" altLang="en-US" sz="1200" dirty="0" smtClean="0">
                <a:solidFill>
                  <a:srgbClr val="3F3F3F"/>
                </a:solidFill>
                <a:latin typeface="微软雅黑" pitchFamily="34" charset="-122"/>
                <a:ea typeface="微软雅黑" pitchFamily="34" charset="-122"/>
                <a:sym typeface="微软雅黑" pitchFamily="34" charset="-122"/>
              </a:rPr>
              <a:t>，也</a:t>
            </a:r>
            <a:r>
              <a:rPr lang="zh-CN" altLang="en-US" sz="1200" dirty="0">
                <a:solidFill>
                  <a:srgbClr val="3F3F3F"/>
                </a:solidFill>
                <a:latin typeface="微软雅黑" pitchFamily="34" charset="-122"/>
                <a:ea typeface="微软雅黑" pitchFamily="34" charset="-122"/>
                <a:sym typeface="微软雅黑" pitchFamily="34" charset="-122"/>
              </a:rPr>
              <a:t>是今年以来第六次出京考察。</a:t>
            </a:r>
          </a:p>
        </p:txBody>
      </p:sp>
      <p:sp>
        <p:nvSpPr>
          <p:cNvPr id="30" name="矩形 29"/>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406594" y="129271"/>
            <a:ext cx="3031576" cy="479931"/>
            <a:chOff x="406594" y="129271"/>
            <a:chExt cx="3031576" cy="479931"/>
          </a:xfrm>
        </p:grpSpPr>
        <p:sp>
          <p:nvSpPr>
            <p:cNvPr id="36"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a:t>
              </a:r>
              <a:r>
                <a:rPr lang="zh-CN" altLang="en-US" b="1" dirty="0" smtClean="0">
                  <a:solidFill>
                    <a:schemeClr val="bg1"/>
                  </a:solidFill>
                  <a:latin typeface="微软雅黑" pitchFamily="34" charset="-122"/>
                  <a:ea typeface="微软雅黑" pitchFamily="34" charset="-122"/>
                  <a:sym typeface="微软雅黑" pitchFamily="34" charset="-122"/>
                </a:rPr>
                <a:t>平与宁夏的故事</a:t>
              </a:r>
              <a:endParaRPr lang="zh-CN" altLang="en-US" b="1" dirty="0">
                <a:solidFill>
                  <a:schemeClr val="bg1"/>
                </a:solidFill>
                <a:latin typeface="微软雅黑" pitchFamily="34" charset="-122"/>
                <a:ea typeface="微软雅黑" pitchFamily="34" charset="-122"/>
                <a:sym typeface="微软雅黑" pitchFamily="34" charset="-122"/>
              </a:endParaRPr>
            </a:p>
          </p:txBody>
        </p:sp>
      </p:grpSp>
      <p:pic>
        <p:nvPicPr>
          <p:cNvPr id="1028" name="Picture 4" descr="http://news.youth.cn/sz/202006/W020200609725543804289.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64975" y="2505532"/>
            <a:ext cx="1956327" cy="130421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p3.img.cctvpic.com/photoworkspace/contentimg/2020/06/09/2020060911494286933.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53422" y="2500313"/>
            <a:ext cx="1963196" cy="130943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xinhuanet.com/politics/leaders/2020-06/08/1126089314_15916217879391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02224" y="2500313"/>
            <a:ext cx="2070276" cy="1313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90019"/>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淘宝店chenying0907出品 8"/>
          <p:cNvSpPr>
            <a:spLocks noChangeArrowheads="1"/>
          </p:cNvSpPr>
          <p:nvPr/>
        </p:nvSpPr>
        <p:spPr bwMode="auto">
          <a:xfrm>
            <a:off x="4708461" y="1283056"/>
            <a:ext cx="311110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smtClean="0">
                <a:solidFill>
                  <a:srgbClr val="C00000"/>
                </a:solidFill>
                <a:latin typeface="微软雅黑" pitchFamily="34" charset="-122"/>
                <a:ea typeface="微软雅黑" pitchFamily="34" charset="-122"/>
                <a:sym typeface="微软雅黑" pitchFamily="34" charset="-122"/>
              </a:rPr>
              <a:t>习近平强调</a:t>
            </a:r>
            <a:endParaRPr lang="zh-CN" altLang="en-US" dirty="0">
              <a:solidFill>
                <a:srgbClr val="C00000"/>
              </a:solidFill>
            </a:endParaRPr>
          </a:p>
        </p:txBody>
      </p:sp>
      <p:sp>
        <p:nvSpPr>
          <p:cNvPr id="16393" name="淘宝店chenying0907出品 9"/>
          <p:cNvSpPr>
            <a:spLocks noChangeArrowheads="1"/>
          </p:cNvSpPr>
          <p:nvPr/>
        </p:nvSpPr>
        <p:spPr bwMode="auto">
          <a:xfrm>
            <a:off x="4775135" y="1945044"/>
            <a:ext cx="3522703" cy="200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en-US" sz="1200" dirty="0" smtClean="0">
                <a:solidFill>
                  <a:srgbClr val="3F3F3F"/>
                </a:solidFill>
                <a:latin typeface="微软雅黑" pitchFamily="34" charset="-122"/>
                <a:ea typeface="微软雅黑" pitchFamily="34" charset="-122"/>
                <a:sym typeface="微软雅黑" pitchFamily="34" charset="-122"/>
              </a:rPr>
              <a:t>要</a:t>
            </a:r>
            <a:r>
              <a:rPr lang="zh-CN" altLang="en-US" sz="1200" dirty="0">
                <a:solidFill>
                  <a:srgbClr val="3F3F3F"/>
                </a:solidFill>
                <a:latin typeface="微软雅黑" pitchFamily="34" charset="-122"/>
                <a:ea typeface="微软雅黑" pitchFamily="34" charset="-122"/>
                <a:sym typeface="微软雅黑" pitchFamily="34" charset="-122"/>
              </a:rPr>
              <a:t>全面落实党中央决策部署，坚持稳中求进工作总基调，坚持新发展理念，落实全国“两会”工作部署，坚决打好三大攻坚战，扎实做好“六稳”工作，全面落实“六保”任务，努力克服新冠肺炎疫情带来的不利影响，优先稳就业保民生，决胜全面建成小康社会，决战脱贫攻坚，继续建设经济繁荣、民族团结、环境优美、人民富裕的美丽新宁夏。</a:t>
            </a:r>
            <a:endParaRPr lang="zh-CN" altLang="en-US" dirty="0"/>
          </a:p>
        </p:txBody>
      </p:sp>
      <p:sp>
        <p:nvSpPr>
          <p:cNvPr id="16394" name="淘宝店chenying0907出品 95"/>
          <p:cNvSpPr>
            <a:spLocks noChangeShapeType="1"/>
          </p:cNvSpPr>
          <p:nvPr/>
        </p:nvSpPr>
        <p:spPr bwMode="auto">
          <a:xfrm>
            <a:off x="4541773" y="1369972"/>
            <a:ext cx="0" cy="2121694"/>
          </a:xfrm>
          <a:prstGeom prst="line">
            <a:avLst/>
          </a:prstGeom>
          <a:noFill/>
          <a:ln w="12700">
            <a:solidFill>
              <a:srgbClr val="C3C3C3"/>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34" name="淘宝店chenying0907出品 33"/>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406594" y="129271"/>
            <a:ext cx="3031576" cy="479931"/>
            <a:chOff x="406594" y="129271"/>
            <a:chExt cx="3031576" cy="479931"/>
          </a:xfrm>
        </p:grpSpPr>
        <p:sp>
          <p:nvSpPr>
            <p:cNvPr id="41"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a:t>
              </a:r>
              <a:r>
                <a:rPr lang="zh-CN" altLang="en-US" b="1" dirty="0" smtClean="0">
                  <a:solidFill>
                    <a:schemeClr val="bg1"/>
                  </a:solidFill>
                  <a:latin typeface="微软雅黑" pitchFamily="34" charset="-122"/>
                  <a:ea typeface="微软雅黑" pitchFamily="34" charset="-122"/>
                  <a:sym typeface="微软雅黑" pitchFamily="34" charset="-122"/>
                </a:rPr>
                <a:t>平与宁夏的故事</a:t>
              </a:r>
              <a:endParaRPr lang="zh-CN" altLang="en-US" b="1" dirty="0">
                <a:solidFill>
                  <a:schemeClr val="bg1"/>
                </a:solidFill>
                <a:latin typeface="微软雅黑" pitchFamily="34" charset="-122"/>
                <a:ea typeface="微软雅黑" pitchFamily="34" charset="-122"/>
                <a:sym typeface="微软雅黑" pitchFamily="34" charset="-122"/>
              </a:endParaRPr>
            </a:p>
          </p:txBody>
        </p:sp>
      </p:grpSp>
      <p:pic>
        <p:nvPicPr>
          <p:cNvPr id="7" name="图片 6"/>
          <p:cNvPicPr>
            <a:picLocks noChangeAspect="1"/>
          </p:cNvPicPr>
          <p:nvPr/>
        </p:nvPicPr>
        <p:blipFill>
          <a:blip r:embed="rId3"/>
          <a:stretch>
            <a:fillRect/>
          </a:stretch>
        </p:blipFill>
        <p:spPr>
          <a:xfrm>
            <a:off x="406594" y="1378424"/>
            <a:ext cx="3923811" cy="2618663"/>
          </a:xfrm>
          <a:prstGeom prst="rect">
            <a:avLst/>
          </a:prstGeom>
        </p:spPr>
      </p:pic>
      <p:sp>
        <p:nvSpPr>
          <p:cNvPr id="10" name="淘宝店chenying0907出品 12"/>
          <p:cNvSpPr>
            <a:spLocks/>
          </p:cNvSpPr>
          <p:nvPr/>
        </p:nvSpPr>
        <p:spPr bwMode="auto">
          <a:xfrm>
            <a:off x="1677438" y="4291783"/>
            <a:ext cx="230601" cy="231354"/>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11" name="淘宝店chenying0907出品 12"/>
          <p:cNvSpPr>
            <a:spLocks/>
          </p:cNvSpPr>
          <p:nvPr/>
        </p:nvSpPr>
        <p:spPr bwMode="auto">
          <a:xfrm flipH="1" flipV="1">
            <a:off x="7197202" y="4564229"/>
            <a:ext cx="230601" cy="231354"/>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12" name="TextBox 30"/>
          <p:cNvSpPr txBox="1"/>
          <p:nvPr/>
        </p:nvSpPr>
        <p:spPr>
          <a:xfrm>
            <a:off x="1766800" y="4308627"/>
            <a:ext cx="5576280" cy="549363"/>
          </a:xfrm>
          <a:prstGeom prst="rect">
            <a:avLst/>
          </a:prstGeom>
          <a:noFill/>
        </p:spPr>
        <p:txBody>
          <a:bodyPr wrap="square" lIns="68562" tIns="34281" rIns="68562" bIns="34281" rtlCol="0">
            <a:spAutoFit/>
          </a:bodyPr>
          <a:lstStyle/>
          <a:p>
            <a:pPr algn="ctr">
              <a:lnSpc>
                <a:spcPct val="130000"/>
              </a:lnSpc>
            </a:pPr>
            <a:r>
              <a:rPr lang="zh-CN" altLang="en-US" sz="2400" b="1" dirty="0">
                <a:solidFill>
                  <a:srgbClr val="C00000"/>
                </a:solidFill>
                <a:effectLst>
                  <a:outerShdw blurRad="38100" dist="38100" dir="2700000" algn="tl">
                    <a:srgbClr val="000000">
                      <a:alpha val="43137"/>
                    </a:srgbClr>
                  </a:outerShdw>
                </a:effectLst>
                <a:latin typeface="迷你简黄草" panose="03000509000000000000" pitchFamily="65" charset="-122"/>
                <a:ea typeface="迷你简黄草" panose="03000509000000000000" pitchFamily="65" charset="-122"/>
                <a:sym typeface="微软雅黑" pitchFamily="34" charset="-122"/>
              </a:rPr>
              <a:t>全面建成小康社会，一个民族都不能少</a:t>
            </a:r>
          </a:p>
        </p:txBody>
      </p:sp>
    </p:spTree>
    <p:extLst>
      <p:ext uri="{BB962C8B-B14F-4D97-AF65-F5344CB8AC3E}">
        <p14:creationId xmlns:p14="http://schemas.microsoft.com/office/powerpoint/2010/main" val="1668882936"/>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1" name="文本框 25"/>
          <p:cNvSpPr>
            <a:spLocks noChangeArrowheads="1"/>
          </p:cNvSpPr>
          <p:nvPr/>
        </p:nvSpPr>
        <p:spPr bwMode="auto">
          <a:xfrm>
            <a:off x="2033514" y="854296"/>
            <a:ext cx="5029201"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b="1" dirty="0">
                <a:solidFill>
                  <a:srgbClr val="C00000"/>
                </a:solidFill>
                <a:latin typeface="微软雅黑" pitchFamily="34" charset="-122"/>
                <a:ea typeface="微软雅黑" pitchFamily="34" charset="-122"/>
                <a:sym typeface="微软雅黑" pitchFamily="34" charset="-122"/>
              </a:rPr>
              <a:t>一村：“督战”脱贫攻坚主战场</a:t>
            </a:r>
            <a:endParaRPr lang="zh-CN" altLang="en-US" dirty="0">
              <a:solidFill>
                <a:srgbClr val="C00000"/>
              </a:solidFill>
            </a:endParaRPr>
          </a:p>
        </p:txBody>
      </p:sp>
      <p:sp>
        <p:nvSpPr>
          <p:cNvPr id="15372" name="文本框 26"/>
          <p:cNvSpPr>
            <a:spLocks noChangeArrowheads="1"/>
          </p:cNvSpPr>
          <p:nvPr/>
        </p:nvSpPr>
        <p:spPr bwMode="auto">
          <a:xfrm>
            <a:off x="5019988" y="1496979"/>
            <a:ext cx="3700931" cy="2808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spcBef>
                <a:spcPts val="1200"/>
              </a:spcBef>
            </a:pPr>
            <a:r>
              <a:rPr lang="zh-CN" altLang="en-US" sz="1200" dirty="0" smtClean="0">
                <a:solidFill>
                  <a:srgbClr val="3F3F3F"/>
                </a:solidFill>
                <a:latin typeface="微软雅黑" pitchFamily="34" charset="-122"/>
                <a:ea typeface="微软雅黑" pitchFamily="34" charset="-122"/>
                <a:sym typeface="微软雅黑" pitchFamily="34" charset="-122"/>
              </a:rPr>
              <a:t>        这</a:t>
            </a:r>
            <a:r>
              <a:rPr lang="zh-CN" altLang="en-US" sz="1200" dirty="0">
                <a:solidFill>
                  <a:srgbClr val="3F3F3F"/>
                </a:solidFill>
                <a:latin typeface="微软雅黑" pitchFamily="34" charset="-122"/>
                <a:ea typeface="微软雅黑" pitchFamily="34" charset="-122"/>
                <a:sym typeface="微软雅黑" pitchFamily="34" charset="-122"/>
              </a:rPr>
              <a:t>是习近平第四次到宁夏考察，他始终关注着这片黄土地的脱贫大计。</a:t>
            </a:r>
            <a:r>
              <a:rPr lang="en-US" altLang="zh-CN" sz="1200" dirty="0">
                <a:solidFill>
                  <a:srgbClr val="3F3F3F"/>
                </a:solidFill>
                <a:latin typeface="微软雅黑" pitchFamily="34" charset="-122"/>
                <a:ea typeface="微软雅黑" pitchFamily="34" charset="-122"/>
                <a:sym typeface="微软雅黑" pitchFamily="34" charset="-122"/>
              </a:rPr>
              <a:t>1997</a:t>
            </a:r>
            <a:r>
              <a:rPr lang="zh-CN" altLang="en-US" sz="1200" dirty="0">
                <a:solidFill>
                  <a:srgbClr val="3F3F3F"/>
                </a:solidFill>
                <a:latin typeface="微软雅黑" pitchFamily="34" charset="-122"/>
                <a:ea typeface="微软雅黑" pitchFamily="34" charset="-122"/>
                <a:sym typeface="微软雅黑" pitchFamily="34" charset="-122"/>
              </a:rPr>
              <a:t>年</a:t>
            </a:r>
            <a:r>
              <a:rPr lang="en-US" altLang="zh-CN" sz="1200" dirty="0">
                <a:solidFill>
                  <a:srgbClr val="3F3F3F"/>
                </a:solidFill>
                <a:latin typeface="微软雅黑" pitchFamily="34" charset="-122"/>
                <a:ea typeface="微软雅黑" pitchFamily="34" charset="-122"/>
                <a:sym typeface="微软雅黑" pitchFamily="34" charset="-122"/>
              </a:rPr>
              <a:t>4</a:t>
            </a:r>
            <a:r>
              <a:rPr lang="zh-CN" altLang="en-US" sz="1200" dirty="0">
                <a:solidFill>
                  <a:srgbClr val="3F3F3F"/>
                </a:solidFill>
                <a:latin typeface="微软雅黑" pitchFamily="34" charset="-122"/>
                <a:ea typeface="微软雅黑" pitchFamily="34" charset="-122"/>
                <a:sym typeface="微软雅黑" pitchFamily="34" charset="-122"/>
              </a:rPr>
              <a:t>月，时任福建省委副书记、对口帮扶宁夏领导小组组长的习近平第一次来到曾经“苦瘠甲天下”的宁夏西海固地区，被这里的贫困状态所震撼。他主导实施坡地改梯田、打井窖、吊庄移民等扶贫措施，改变了无数贫困家庭的命运。</a:t>
            </a:r>
            <a:r>
              <a:rPr lang="en-US" altLang="zh-CN" sz="1200" dirty="0">
                <a:solidFill>
                  <a:srgbClr val="3F3F3F"/>
                </a:solidFill>
                <a:latin typeface="微软雅黑" pitchFamily="34" charset="-122"/>
                <a:ea typeface="微软雅黑" pitchFamily="34" charset="-122"/>
                <a:sym typeface="微软雅黑" pitchFamily="34" charset="-122"/>
              </a:rPr>
              <a:t>2008</a:t>
            </a:r>
            <a:r>
              <a:rPr lang="zh-CN" altLang="en-US" sz="1200" dirty="0">
                <a:solidFill>
                  <a:srgbClr val="3F3F3F"/>
                </a:solidFill>
                <a:latin typeface="微软雅黑" pitchFamily="34" charset="-122"/>
                <a:ea typeface="微软雅黑" pitchFamily="34" charset="-122"/>
                <a:sym typeface="微软雅黑" pitchFamily="34" charset="-122"/>
              </a:rPr>
              <a:t>年、</a:t>
            </a:r>
            <a:r>
              <a:rPr lang="en-US" altLang="zh-CN" sz="1200" dirty="0">
                <a:solidFill>
                  <a:srgbClr val="3F3F3F"/>
                </a:solidFill>
                <a:latin typeface="微软雅黑" pitchFamily="34" charset="-122"/>
                <a:ea typeface="微软雅黑" pitchFamily="34" charset="-122"/>
                <a:sym typeface="微软雅黑" pitchFamily="34" charset="-122"/>
              </a:rPr>
              <a:t>2016</a:t>
            </a:r>
            <a:r>
              <a:rPr lang="zh-CN" altLang="en-US" sz="1200" dirty="0">
                <a:solidFill>
                  <a:srgbClr val="3F3F3F"/>
                </a:solidFill>
                <a:latin typeface="微软雅黑" pitchFamily="34" charset="-122"/>
                <a:ea typeface="微软雅黑" pitchFamily="34" charset="-122"/>
                <a:sym typeface="微软雅黑" pitchFamily="34" charset="-122"/>
              </a:rPr>
              <a:t>年，习近平又先后两次到宁夏考察。</a:t>
            </a:r>
            <a:r>
              <a:rPr lang="en-US" altLang="zh-CN" sz="1200" dirty="0">
                <a:solidFill>
                  <a:srgbClr val="3F3F3F"/>
                </a:solidFill>
                <a:latin typeface="微软雅黑" pitchFamily="34" charset="-122"/>
                <a:ea typeface="微软雅黑" pitchFamily="34" charset="-122"/>
                <a:sym typeface="微软雅黑" pitchFamily="34" charset="-122"/>
              </a:rPr>
              <a:t>2016</a:t>
            </a:r>
            <a:r>
              <a:rPr lang="zh-CN" altLang="en-US" sz="1200" dirty="0">
                <a:solidFill>
                  <a:srgbClr val="3F3F3F"/>
                </a:solidFill>
                <a:latin typeface="微软雅黑" pitchFamily="34" charset="-122"/>
                <a:ea typeface="微软雅黑" pitchFamily="34" charset="-122"/>
                <a:sym typeface="微软雅黑" pitchFamily="34" charset="-122"/>
              </a:rPr>
              <a:t>年考察期间，他还在银川主持召开专题座谈会，强调要切实做好新形势下东西部扶贫协作工作</a:t>
            </a:r>
            <a:r>
              <a:rPr lang="zh-CN" altLang="en-US" sz="1200" dirty="0" smtClean="0">
                <a:solidFill>
                  <a:srgbClr val="3F3F3F"/>
                </a:solidFill>
                <a:latin typeface="微软雅黑" pitchFamily="34" charset="-122"/>
                <a:ea typeface="微软雅黑" pitchFamily="34" charset="-122"/>
                <a:sym typeface="微软雅黑" pitchFamily="34" charset="-122"/>
              </a:rPr>
              <a:t>。</a:t>
            </a:r>
            <a:endParaRPr lang="en-US" altLang="zh-CN" sz="1200" dirty="0" smtClean="0">
              <a:solidFill>
                <a:srgbClr val="3F3F3F"/>
              </a:solidFill>
              <a:latin typeface="微软雅黑" pitchFamily="34" charset="-122"/>
              <a:ea typeface="微软雅黑" pitchFamily="34" charset="-122"/>
              <a:sym typeface="微软雅黑" pitchFamily="34" charset="-122"/>
            </a:endParaRPr>
          </a:p>
          <a:p>
            <a:pPr>
              <a:spcBef>
                <a:spcPts val="1200"/>
              </a:spcBef>
            </a:pPr>
            <a:r>
              <a:rPr lang="en-US" altLang="zh-CN" sz="1200" dirty="0" smtClean="0">
                <a:solidFill>
                  <a:srgbClr val="3F3F3F"/>
                </a:solidFill>
                <a:latin typeface="微软雅黑" pitchFamily="34" charset="-122"/>
                <a:ea typeface="微软雅黑" pitchFamily="34" charset="-122"/>
                <a:sym typeface="微软雅黑" pitchFamily="34" charset="-122"/>
              </a:rPr>
              <a:t>        2016</a:t>
            </a:r>
            <a:r>
              <a:rPr lang="zh-CN" altLang="en-US" sz="1200" dirty="0">
                <a:solidFill>
                  <a:srgbClr val="3F3F3F"/>
                </a:solidFill>
                <a:latin typeface="微软雅黑" pitchFamily="34" charset="-122"/>
                <a:ea typeface="微软雅黑" pitchFamily="34" charset="-122"/>
                <a:sym typeface="微软雅黑" pitchFamily="34" charset="-122"/>
              </a:rPr>
              <a:t>年考察宁夏时，总书记曾说，“全国还有</a:t>
            </a:r>
            <a:r>
              <a:rPr lang="en-US" altLang="zh-CN" sz="1200" dirty="0">
                <a:solidFill>
                  <a:srgbClr val="3F3F3F"/>
                </a:solidFill>
                <a:latin typeface="微软雅黑" pitchFamily="34" charset="-122"/>
                <a:ea typeface="微软雅黑" pitchFamily="34" charset="-122"/>
                <a:sym typeface="微软雅黑" pitchFamily="34" charset="-122"/>
              </a:rPr>
              <a:t>5000</a:t>
            </a:r>
            <a:r>
              <a:rPr lang="zh-CN" altLang="en-US" sz="1200" dirty="0">
                <a:solidFill>
                  <a:srgbClr val="3F3F3F"/>
                </a:solidFill>
                <a:latin typeface="微软雅黑" pitchFamily="34" charset="-122"/>
                <a:ea typeface="微软雅黑" pitchFamily="34" charset="-122"/>
                <a:sym typeface="微软雅黑" pitchFamily="34" charset="-122"/>
              </a:rPr>
              <a:t>万贫困人口，到</a:t>
            </a:r>
            <a:r>
              <a:rPr lang="en-US" altLang="zh-CN" sz="1200" dirty="0">
                <a:solidFill>
                  <a:srgbClr val="3F3F3F"/>
                </a:solidFill>
                <a:latin typeface="微软雅黑" pitchFamily="34" charset="-122"/>
                <a:ea typeface="微软雅黑" pitchFamily="34" charset="-122"/>
                <a:sym typeface="微软雅黑" pitchFamily="34" charset="-122"/>
              </a:rPr>
              <a:t>2020</a:t>
            </a:r>
            <a:r>
              <a:rPr lang="zh-CN" altLang="en-US" sz="1200" dirty="0">
                <a:solidFill>
                  <a:srgbClr val="3F3F3F"/>
                </a:solidFill>
                <a:latin typeface="微软雅黑" pitchFamily="34" charset="-122"/>
                <a:ea typeface="微软雅黑" pitchFamily="34" charset="-122"/>
                <a:sym typeface="微软雅黑" pitchFamily="34" charset="-122"/>
              </a:rPr>
              <a:t>年一定要实现全部脱贫目标。这是我当前最关心的事情。”时间迈入</a:t>
            </a:r>
            <a:r>
              <a:rPr lang="en-US" altLang="zh-CN" sz="1200" dirty="0">
                <a:solidFill>
                  <a:srgbClr val="3F3F3F"/>
                </a:solidFill>
                <a:latin typeface="微软雅黑" pitchFamily="34" charset="-122"/>
                <a:ea typeface="微软雅黑" pitchFamily="34" charset="-122"/>
                <a:sym typeface="微软雅黑" pitchFamily="34" charset="-122"/>
              </a:rPr>
              <a:t>2020</a:t>
            </a:r>
            <a:r>
              <a:rPr lang="zh-CN" altLang="en-US" sz="1200" dirty="0">
                <a:solidFill>
                  <a:srgbClr val="3F3F3F"/>
                </a:solidFill>
                <a:latin typeface="微软雅黑" pitchFamily="34" charset="-122"/>
                <a:ea typeface="微软雅黑" pitchFamily="34" charset="-122"/>
                <a:sym typeface="微软雅黑" pitchFamily="34" charset="-122"/>
              </a:rPr>
              <a:t>年第</a:t>
            </a:r>
            <a:r>
              <a:rPr lang="en-US" altLang="zh-CN" sz="1200" dirty="0">
                <a:solidFill>
                  <a:srgbClr val="3F3F3F"/>
                </a:solidFill>
                <a:latin typeface="微软雅黑" pitchFamily="34" charset="-122"/>
                <a:ea typeface="微软雅黑" pitchFamily="34" charset="-122"/>
                <a:sym typeface="微软雅黑" pitchFamily="34" charset="-122"/>
              </a:rPr>
              <a:t>6</a:t>
            </a:r>
            <a:r>
              <a:rPr lang="zh-CN" altLang="en-US" sz="1200" dirty="0">
                <a:solidFill>
                  <a:srgbClr val="3F3F3F"/>
                </a:solidFill>
                <a:latin typeface="微软雅黑" pitchFamily="34" charset="-122"/>
                <a:ea typeface="微软雅黑" pitchFamily="34" charset="-122"/>
                <a:sym typeface="微软雅黑" pitchFamily="34" charset="-122"/>
              </a:rPr>
              <a:t>个月，最关心的事情，到了最关键的时刻。响鼓重锤，尽锐出战，总书记亲自“督战”。</a:t>
            </a:r>
            <a:endParaRPr lang="zh-CN" altLang="en-US" dirty="0"/>
          </a:p>
        </p:txBody>
      </p:sp>
      <p:sp>
        <p:nvSpPr>
          <p:cNvPr id="15" name="矩形 14"/>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406594" y="129271"/>
            <a:ext cx="3031576" cy="479931"/>
            <a:chOff x="406594" y="129271"/>
            <a:chExt cx="3031576" cy="479931"/>
          </a:xfrm>
        </p:grpSpPr>
        <p:sp>
          <p:nvSpPr>
            <p:cNvPr id="18"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a:t>
              </a:r>
              <a:r>
                <a:rPr lang="zh-CN" altLang="en-US" b="1" dirty="0" smtClean="0">
                  <a:solidFill>
                    <a:schemeClr val="bg1"/>
                  </a:solidFill>
                  <a:latin typeface="微软雅黑" pitchFamily="34" charset="-122"/>
                  <a:ea typeface="微软雅黑" pitchFamily="34" charset="-122"/>
                  <a:sym typeface="微软雅黑" pitchFamily="34" charset="-122"/>
                </a:rPr>
                <a:t>平与宁夏的故事</a:t>
              </a:r>
              <a:endParaRPr lang="zh-CN" altLang="en-US" b="1" dirty="0">
                <a:solidFill>
                  <a:schemeClr val="bg1"/>
                </a:solidFill>
                <a:latin typeface="微软雅黑" pitchFamily="34" charset="-122"/>
                <a:ea typeface="微软雅黑" pitchFamily="34" charset="-122"/>
                <a:sym typeface="微软雅黑" pitchFamily="34" charset="-122"/>
              </a:endParaRPr>
            </a:p>
          </p:txBody>
        </p:sp>
      </p:grpSp>
      <p:grpSp>
        <p:nvGrpSpPr>
          <p:cNvPr id="2" name="组合 1"/>
          <p:cNvGrpSpPr/>
          <p:nvPr/>
        </p:nvGrpSpPr>
        <p:grpSpPr>
          <a:xfrm>
            <a:off x="416579" y="1537971"/>
            <a:ext cx="4357281" cy="2699659"/>
            <a:chOff x="70325" y="1572090"/>
            <a:chExt cx="4658512" cy="2886294"/>
          </a:xfrm>
        </p:grpSpPr>
        <p:pic>
          <p:nvPicPr>
            <p:cNvPr id="2050" name="Picture 2" descr="https://imgpolitics.gmw.cn/attachement/jpg/site2/20200609/f832e46f786d20498b0b1a.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9752"/>
            <a:stretch/>
          </p:blipFill>
          <p:spPr bwMode="auto">
            <a:xfrm>
              <a:off x="2625251" y="3019960"/>
              <a:ext cx="2103586" cy="142383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imgpolitics.gmw.cn/attachement/jpg/site2/20200609/f832e46f786d20498b154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25251" y="1572090"/>
              <a:ext cx="2103586" cy="137522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imgpolitics.gmw.cn/attachement/jpg/site2/20200609/f832e46f786d20498b0b17.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043" y="1572090"/>
              <a:ext cx="2448724" cy="137863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s://imgpolitics.gmw.cn/attachement/jpg/site2/20200609/f832e46f786d20498b0b18.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4068"/>
            <a:stretch/>
          </p:blipFill>
          <p:spPr bwMode="auto">
            <a:xfrm>
              <a:off x="70325" y="3019960"/>
              <a:ext cx="2450989" cy="1438424"/>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淘宝店chenying0907出品 12"/>
          <p:cNvSpPr>
            <a:spLocks/>
          </p:cNvSpPr>
          <p:nvPr/>
        </p:nvSpPr>
        <p:spPr bwMode="auto">
          <a:xfrm>
            <a:off x="1677438" y="4291783"/>
            <a:ext cx="230601" cy="231354"/>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27" name="淘宝店chenying0907出品 12"/>
          <p:cNvSpPr>
            <a:spLocks/>
          </p:cNvSpPr>
          <p:nvPr/>
        </p:nvSpPr>
        <p:spPr bwMode="auto">
          <a:xfrm flipH="1" flipV="1">
            <a:off x="7197202" y="4564229"/>
            <a:ext cx="230601" cy="231354"/>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28" name="TextBox 30"/>
          <p:cNvSpPr txBox="1"/>
          <p:nvPr/>
        </p:nvSpPr>
        <p:spPr>
          <a:xfrm>
            <a:off x="1766800" y="4308627"/>
            <a:ext cx="5576280" cy="549363"/>
          </a:xfrm>
          <a:prstGeom prst="rect">
            <a:avLst/>
          </a:prstGeom>
          <a:noFill/>
        </p:spPr>
        <p:txBody>
          <a:bodyPr wrap="square" lIns="68562" tIns="34281" rIns="68562" bIns="34281" rtlCol="0">
            <a:spAutoFit/>
          </a:bodyPr>
          <a:lstStyle/>
          <a:p>
            <a:pPr algn="ctr">
              <a:lnSpc>
                <a:spcPct val="130000"/>
              </a:lnSpc>
            </a:pPr>
            <a:r>
              <a:rPr lang="zh-CN" altLang="en-US" sz="2400" b="1" dirty="0">
                <a:solidFill>
                  <a:srgbClr val="C00000"/>
                </a:solidFill>
                <a:effectLst>
                  <a:outerShdw blurRad="38100" dist="38100" dir="2700000" algn="tl">
                    <a:srgbClr val="000000">
                      <a:alpha val="43137"/>
                    </a:srgbClr>
                  </a:outerShdw>
                </a:effectLst>
                <a:latin typeface="迷你简黄草" panose="03000509000000000000" pitchFamily="65" charset="-122"/>
                <a:ea typeface="迷你简黄草" panose="03000509000000000000" pitchFamily="65" charset="-122"/>
                <a:sym typeface="微软雅黑" pitchFamily="34" charset="-122"/>
              </a:rPr>
              <a:t>全面建成小康社会，一个民族都不能少</a:t>
            </a:r>
          </a:p>
        </p:txBody>
      </p:sp>
    </p:spTree>
    <p:extLst>
      <p:ext uri="{BB962C8B-B14F-4D97-AF65-F5344CB8AC3E}">
        <p14:creationId xmlns:p14="http://schemas.microsoft.com/office/powerpoint/2010/main" val="1612985508"/>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1" name="文本框 25"/>
          <p:cNvSpPr>
            <a:spLocks noChangeArrowheads="1"/>
          </p:cNvSpPr>
          <p:nvPr/>
        </p:nvSpPr>
        <p:spPr bwMode="auto">
          <a:xfrm>
            <a:off x="2033514" y="854296"/>
            <a:ext cx="5029201"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b="1" dirty="0">
                <a:solidFill>
                  <a:srgbClr val="C00000"/>
                </a:solidFill>
                <a:latin typeface="微软雅黑" pitchFamily="34" charset="-122"/>
                <a:ea typeface="微软雅黑" pitchFamily="34" charset="-122"/>
                <a:sym typeface="微软雅黑" pitchFamily="34" charset="-122"/>
              </a:rPr>
              <a:t>一河：重大国家战略正在“落地”</a:t>
            </a:r>
            <a:endParaRPr lang="zh-CN" altLang="en-US" dirty="0">
              <a:solidFill>
                <a:srgbClr val="C00000"/>
              </a:solidFill>
            </a:endParaRPr>
          </a:p>
        </p:txBody>
      </p:sp>
      <p:sp>
        <p:nvSpPr>
          <p:cNvPr id="15372" name="文本框 26"/>
          <p:cNvSpPr>
            <a:spLocks noChangeArrowheads="1"/>
          </p:cNvSpPr>
          <p:nvPr/>
        </p:nvSpPr>
        <p:spPr bwMode="auto">
          <a:xfrm>
            <a:off x="4863040" y="1771736"/>
            <a:ext cx="3700931" cy="2069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spcBef>
                <a:spcPts val="1200"/>
              </a:spcBef>
            </a:pPr>
            <a:r>
              <a:rPr lang="zh-CN" altLang="en-US" sz="1200" dirty="0" smtClean="0">
                <a:solidFill>
                  <a:srgbClr val="3F3F3F"/>
                </a:solidFill>
                <a:latin typeface="微软雅黑" pitchFamily="34" charset="-122"/>
                <a:ea typeface="微软雅黑" pitchFamily="34" charset="-122"/>
                <a:sym typeface="微软雅黑" pitchFamily="34" charset="-122"/>
              </a:rPr>
              <a:t>       黄河</a:t>
            </a:r>
            <a:r>
              <a:rPr lang="zh-CN" altLang="en-US" sz="1200" dirty="0">
                <a:solidFill>
                  <a:srgbClr val="3F3F3F"/>
                </a:solidFill>
                <a:latin typeface="微软雅黑" pitchFamily="34" charset="-122"/>
                <a:ea typeface="微软雅黑" pitchFamily="34" charset="-122"/>
                <a:sym typeface="微软雅黑" pitchFamily="34" charset="-122"/>
              </a:rPr>
              <a:t>，是近年来习近平国内考察的高频词。去年</a:t>
            </a:r>
            <a:r>
              <a:rPr lang="en-US" altLang="zh-CN" sz="1200" dirty="0">
                <a:solidFill>
                  <a:srgbClr val="3F3F3F"/>
                </a:solidFill>
                <a:latin typeface="微软雅黑" pitchFamily="34" charset="-122"/>
                <a:ea typeface="微软雅黑" pitchFamily="34" charset="-122"/>
                <a:sym typeface="微软雅黑" pitchFamily="34" charset="-122"/>
              </a:rPr>
              <a:t>8</a:t>
            </a:r>
            <a:r>
              <a:rPr lang="zh-CN" altLang="en-US" sz="1200" dirty="0">
                <a:solidFill>
                  <a:srgbClr val="3F3F3F"/>
                </a:solidFill>
                <a:latin typeface="微软雅黑" pitchFamily="34" charset="-122"/>
                <a:ea typeface="微软雅黑" pitchFamily="34" charset="-122"/>
                <a:sym typeface="微软雅黑" pitchFamily="34" charset="-122"/>
              </a:rPr>
              <a:t>月，总书记在黄河兰州段考察后强调，共同抓好大保护，协同推进大治理，推动黄河流域高质量发展。一个月后，他来到黄河博物馆和黄河郑州段考察，并主持召开座谈会，首次明确“黄河流域生态保护和高质量发展”是重大国家战略。今年</a:t>
            </a:r>
            <a:r>
              <a:rPr lang="en-US" altLang="zh-CN" sz="1200" dirty="0">
                <a:solidFill>
                  <a:srgbClr val="3F3F3F"/>
                </a:solidFill>
                <a:latin typeface="微软雅黑" pitchFamily="34" charset="-122"/>
                <a:ea typeface="微软雅黑" pitchFamily="34" charset="-122"/>
                <a:sym typeface="微软雅黑" pitchFamily="34" charset="-122"/>
              </a:rPr>
              <a:t>4</a:t>
            </a:r>
            <a:r>
              <a:rPr lang="zh-CN" altLang="en-US" sz="1200" dirty="0">
                <a:solidFill>
                  <a:srgbClr val="3F3F3F"/>
                </a:solidFill>
                <a:latin typeface="微软雅黑" pitchFamily="34" charset="-122"/>
                <a:ea typeface="微软雅黑" pitchFamily="34" charset="-122"/>
                <a:sym typeface="微软雅黑" pitchFamily="34" charset="-122"/>
              </a:rPr>
              <a:t>月，总书记在陕西考察时强调，要推动黄河流域从过度干预、过度利用向自然修复、休养生息转变。</a:t>
            </a:r>
            <a:r>
              <a:rPr lang="en-US" altLang="zh-CN" sz="1200" dirty="0">
                <a:solidFill>
                  <a:srgbClr val="3F3F3F"/>
                </a:solidFill>
                <a:latin typeface="微软雅黑" pitchFamily="34" charset="-122"/>
                <a:ea typeface="微软雅黑" pitchFamily="34" charset="-122"/>
                <a:sym typeface="微软雅黑" pitchFamily="34" charset="-122"/>
              </a:rPr>
              <a:t>5</a:t>
            </a:r>
            <a:r>
              <a:rPr lang="zh-CN" altLang="en-US" sz="1200" dirty="0">
                <a:solidFill>
                  <a:srgbClr val="3F3F3F"/>
                </a:solidFill>
                <a:latin typeface="微软雅黑" pitchFamily="34" charset="-122"/>
                <a:ea typeface="微软雅黑" pitchFamily="34" charset="-122"/>
                <a:sym typeface="微软雅黑" pitchFamily="34" charset="-122"/>
              </a:rPr>
              <a:t>月考察山西时，他专程看了黄河第二大支流</a:t>
            </a:r>
            <a:r>
              <a:rPr lang="en-US" altLang="zh-CN" sz="1200" dirty="0">
                <a:solidFill>
                  <a:srgbClr val="3F3F3F"/>
                </a:solidFill>
                <a:latin typeface="微软雅黑" pitchFamily="34" charset="-122"/>
                <a:ea typeface="微软雅黑" pitchFamily="34" charset="-122"/>
                <a:sym typeface="微软雅黑" pitchFamily="34" charset="-122"/>
              </a:rPr>
              <a:t>——</a:t>
            </a:r>
            <a:r>
              <a:rPr lang="zh-CN" altLang="en-US" sz="1200" dirty="0">
                <a:solidFill>
                  <a:srgbClr val="3F3F3F"/>
                </a:solidFill>
                <a:latin typeface="微软雅黑" pitchFamily="34" charset="-122"/>
                <a:ea typeface="微软雅黑" pitchFamily="34" charset="-122"/>
                <a:sym typeface="微软雅黑" pitchFamily="34" charset="-122"/>
              </a:rPr>
              <a:t>汾河</a:t>
            </a:r>
            <a:r>
              <a:rPr lang="zh-CN" altLang="en-US" sz="1200" dirty="0" smtClean="0">
                <a:solidFill>
                  <a:srgbClr val="3F3F3F"/>
                </a:solidFill>
                <a:latin typeface="微软雅黑" pitchFamily="34" charset="-122"/>
                <a:ea typeface="微软雅黑" pitchFamily="34" charset="-122"/>
                <a:sym typeface="微软雅黑" pitchFamily="34" charset="-122"/>
              </a:rPr>
              <a:t>。</a:t>
            </a:r>
            <a:endParaRPr lang="zh-CN" altLang="en-US" sz="1200" dirty="0">
              <a:solidFill>
                <a:srgbClr val="3F3F3F"/>
              </a:solidFill>
              <a:latin typeface="微软雅黑" pitchFamily="34" charset="-122"/>
              <a:ea typeface="微软雅黑" pitchFamily="34" charset="-122"/>
              <a:sym typeface="微软雅黑" pitchFamily="34" charset="-122"/>
            </a:endParaRPr>
          </a:p>
          <a:p>
            <a:pPr>
              <a:spcBef>
                <a:spcPts val="1200"/>
              </a:spcBef>
            </a:pPr>
            <a:r>
              <a:rPr lang="zh-CN" altLang="en-US" sz="1200" dirty="0">
                <a:solidFill>
                  <a:srgbClr val="3F3F3F"/>
                </a:solidFill>
                <a:latin typeface="微软雅黑" pitchFamily="34" charset="-122"/>
                <a:ea typeface="微软雅黑" pitchFamily="34" charset="-122"/>
                <a:sym typeface="微软雅黑" pitchFamily="34" charset="-122"/>
              </a:rPr>
              <a:t>　　九曲黄河，大国血脉，千秋大计，一往情深。</a:t>
            </a:r>
            <a:endParaRPr lang="zh-CN" altLang="en-US" dirty="0"/>
          </a:p>
        </p:txBody>
      </p:sp>
      <p:sp>
        <p:nvSpPr>
          <p:cNvPr id="15" name="矩形 14"/>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406594" y="129271"/>
            <a:ext cx="3031576" cy="479931"/>
            <a:chOff x="406594" y="129271"/>
            <a:chExt cx="3031576" cy="479931"/>
          </a:xfrm>
        </p:grpSpPr>
        <p:sp>
          <p:nvSpPr>
            <p:cNvPr id="18"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a:t>
              </a:r>
              <a:r>
                <a:rPr lang="zh-CN" altLang="en-US" b="1" dirty="0" smtClean="0">
                  <a:solidFill>
                    <a:schemeClr val="bg1"/>
                  </a:solidFill>
                  <a:latin typeface="微软雅黑" pitchFamily="34" charset="-122"/>
                  <a:ea typeface="微软雅黑" pitchFamily="34" charset="-122"/>
                  <a:sym typeface="微软雅黑" pitchFamily="34" charset="-122"/>
                </a:rPr>
                <a:t>平与宁夏的故事</a:t>
              </a:r>
              <a:endParaRPr lang="zh-CN" altLang="en-US" b="1" dirty="0">
                <a:solidFill>
                  <a:schemeClr val="bg1"/>
                </a:solidFill>
                <a:latin typeface="微软雅黑" pitchFamily="34" charset="-122"/>
                <a:ea typeface="微软雅黑" pitchFamily="34" charset="-122"/>
                <a:sym typeface="微软雅黑" pitchFamily="34" charset="-122"/>
              </a:endParaRPr>
            </a:p>
          </p:txBody>
        </p:sp>
      </p:grpSp>
      <p:pic>
        <p:nvPicPr>
          <p:cNvPr id="3074" name="Picture 2" descr="https://imgpolitics.gmw.cn/attachement/jpg/site2/20200609/f832e46f786d20498b211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966" y="1663479"/>
            <a:ext cx="4040047" cy="2274546"/>
          </a:xfrm>
          <a:prstGeom prst="rect">
            <a:avLst/>
          </a:prstGeom>
          <a:noFill/>
          <a:extLst>
            <a:ext uri="{909E8E84-426E-40DD-AFC4-6F175D3DCCD1}">
              <a14:hiddenFill xmlns:a14="http://schemas.microsoft.com/office/drawing/2010/main">
                <a:solidFill>
                  <a:srgbClr val="FFFFFF"/>
                </a:solidFill>
              </a14:hiddenFill>
            </a:ext>
          </a:extLst>
        </p:spPr>
      </p:pic>
      <p:sp>
        <p:nvSpPr>
          <p:cNvPr id="16" name="淘宝店chenying0907出品 12"/>
          <p:cNvSpPr>
            <a:spLocks/>
          </p:cNvSpPr>
          <p:nvPr/>
        </p:nvSpPr>
        <p:spPr bwMode="auto">
          <a:xfrm>
            <a:off x="1677438" y="4291783"/>
            <a:ext cx="230601" cy="231354"/>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20" name="淘宝店chenying0907出品 12"/>
          <p:cNvSpPr>
            <a:spLocks/>
          </p:cNvSpPr>
          <p:nvPr/>
        </p:nvSpPr>
        <p:spPr bwMode="auto">
          <a:xfrm flipH="1" flipV="1">
            <a:off x="7197202" y="4564229"/>
            <a:ext cx="230601" cy="231354"/>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21" name="TextBox 30"/>
          <p:cNvSpPr txBox="1"/>
          <p:nvPr/>
        </p:nvSpPr>
        <p:spPr>
          <a:xfrm>
            <a:off x="1766800" y="4308627"/>
            <a:ext cx="5576280" cy="549363"/>
          </a:xfrm>
          <a:prstGeom prst="rect">
            <a:avLst/>
          </a:prstGeom>
          <a:noFill/>
        </p:spPr>
        <p:txBody>
          <a:bodyPr wrap="square" lIns="68562" tIns="34281" rIns="68562" bIns="34281" rtlCol="0">
            <a:spAutoFit/>
          </a:bodyPr>
          <a:lstStyle/>
          <a:p>
            <a:pPr algn="ctr">
              <a:lnSpc>
                <a:spcPct val="130000"/>
              </a:lnSpc>
            </a:pPr>
            <a:r>
              <a:rPr lang="zh-CN" altLang="en-US" sz="2400" b="1" dirty="0">
                <a:solidFill>
                  <a:srgbClr val="C00000"/>
                </a:solidFill>
                <a:effectLst>
                  <a:outerShdw blurRad="38100" dist="38100" dir="2700000" algn="tl">
                    <a:srgbClr val="000000">
                      <a:alpha val="43137"/>
                    </a:srgbClr>
                  </a:outerShdw>
                </a:effectLst>
                <a:latin typeface="迷你简黄草" panose="03000509000000000000" pitchFamily="65" charset="-122"/>
                <a:ea typeface="迷你简黄草" panose="03000509000000000000" pitchFamily="65" charset="-122"/>
                <a:sym typeface="微软雅黑" pitchFamily="34" charset="-122"/>
              </a:rPr>
              <a:t>全面建成小康社会，一个民族都不能少</a:t>
            </a:r>
          </a:p>
        </p:txBody>
      </p:sp>
    </p:spTree>
    <p:extLst>
      <p:ext uri="{BB962C8B-B14F-4D97-AF65-F5344CB8AC3E}">
        <p14:creationId xmlns:p14="http://schemas.microsoft.com/office/powerpoint/2010/main" val="3948081490"/>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1" name="文本框 25"/>
          <p:cNvSpPr>
            <a:spLocks noChangeArrowheads="1"/>
          </p:cNvSpPr>
          <p:nvPr/>
        </p:nvSpPr>
        <p:spPr bwMode="auto">
          <a:xfrm>
            <a:off x="1364776" y="854296"/>
            <a:ext cx="63803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b="1" dirty="0">
                <a:solidFill>
                  <a:srgbClr val="C00000"/>
                </a:solidFill>
                <a:latin typeface="微软雅黑" pitchFamily="34" charset="-122"/>
                <a:ea typeface="微软雅黑" pitchFamily="34" charset="-122"/>
                <a:sym typeface="微软雅黑" pitchFamily="34" charset="-122"/>
              </a:rPr>
              <a:t>一社区：船的力量在帆上 人的力量在心上</a:t>
            </a:r>
            <a:endParaRPr lang="zh-CN" altLang="en-US" dirty="0">
              <a:solidFill>
                <a:srgbClr val="C00000"/>
              </a:solidFill>
            </a:endParaRPr>
          </a:p>
        </p:txBody>
      </p:sp>
      <p:sp>
        <p:nvSpPr>
          <p:cNvPr id="15372" name="文本框 26"/>
          <p:cNvSpPr>
            <a:spLocks noChangeArrowheads="1"/>
          </p:cNvSpPr>
          <p:nvPr/>
        </p:nvSpPr>
        <p:spPr bwMode="auto">
          <a:xfrm>
            <a:off x="4671971" y="1524323"/>
            <a:ext cx="4001181" cy="2808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spcBef>
                <a:spcPts val="1200"/>
              </a:spcBef>
            </a:pPr>
            <a:r>
              <a:rPr lang="zh-CN" altLang="en-US" sz="1200" dirty="0" smtClean="0">
                <a:solidFill>
                  <a:srgbClr val="3F3F3F"/>
                </a:solidFill>
                <a:latin typeface="微软雅黑" pitchFamily="34" charset="-122"/>
                <a:ea typeface="微软雅黑" pitchFamily="34" charset="-122"/>
                <a:sym typeface="微软雅黑" pitchFamily="34" charset="-122"/>
              </a:rPr>
              <a:t>       宁夏</a:t>
            </a:r>
            <a:r>
              <a:rPr lang="zh-CN" altLang="en-US" sz="1200" dirty="0">
                <a:solidFill>
                  <a:srgbClr val="3F3F3F"/>
                </a:solidFill>
                <a:latin typeface="微软雅黑" pitchFamily="34" charset="-122"/>
                <a:ea typeface="微软雅黑" pitchFamily="34" charset="-122"/>
                <a:sym typeface="微软雅黑" pitchFamily="34" charset="-122"/>
              </a:rPr>
              <a:t>有回、满、蒙古、壮等</a:t>
            </a:r>
            <a:r>
              <a:rPr lang="en-US" altLang="zh-CN" sz="1200" dirty="0">
                <a:solidFill>
                  <a:srgbClr val="3F3F3F"/>
                </a:solidFill>
                <a:latin typeface="微软雅黑" pitchFamily="34" charset="-122"/>
                <a:ea typeface="微软雅黑" pitchFamily="34" charset="-122"/>
                <a:sym typeface="微软雅黑" pitchFamily="34" charset="-122"/>
              </a:rPr>
              <a:t>40</a:t>
            </a:r>
            <a:r>
              <a:rPr lang="zh-CN" altLang="en-US" sz="1200" dirty="0">
                <a:solidFill>
                  <a:srgbClr val="3F3F3F"/>
                </a:solidFill>
                <a:latin typeface="微软雅黑" pitchFamily="34" charset="-122"/>
                <a:ea typeface="微软雅黑" pitchFamily="34" charset="-122"/>
                <a:sym typeface="微软雅黑" pitchFamily="34" charset="-122"/>
              </a:rPr>
              <a:t>多个少数民族，是全国最大的回族聚居区，回族人口占到</a:t>
            </a:r>
            <a:r>
              <a:rPr lang="en-US" altLang="zh-CN" sz="1200" dirty="0">
                <a:solidFill>
                  <a:srgbClr val="3F3F3F"/>
                </a:solidFill>
                <a:latin typeface="微软雅黑" pitchFamily="34" charset="-122"/>
                <a:ea typeface="微软雅黑" pitchFamily="34" charset="-122"/>
                <a:sym typeface="微软雅黑" pitchFamily="34" charset="-122"/>
              </a:rPr>
              <a:t>36.69%</a:t>
            </a:r>
            <a:r>
              <a:rPr lang="zh-CN" altLang="en-US" sz="1200" dirty="0">
                <a:solidFill>
                  <a:srgbClr val="3F3F3F"/>
                </a:solidFill>
                <a:latin typeface="微软雅黑" pitchFamily="34" charset="-122"/>
                <a:ea typeface="微软雅黑" pitchFamily="34" charset="-122"/>
                <a:sym typeface="微软雅黑" pitchFamily="34" charset="-122"/>
              </a:rPr>
              <a:t>。</a:t>
            </a:r>
            <a:r>
              <a:rPr lang="en-US" altLang="zh-CN" sz="1200" dirty="0">
                <a:solidFill>
                  <a:srgbClr val="3F3F3F"/>
                </a:solidFill>
                <a:latin typeface="微软雅黑" pitchFamily="34" charset="-122"/>
                <a:ea typeface="微软雅黑" pitchFamily="34" charset="-122"/>
                <a:sym typeface="微软雅黑" pitchFamily="34" charset="-122"/>
              </a:rPr>
              <a:t>2018</a:t>
            </a:r>
            <a:r>
              <a:rPr lang="zh-CN" altLang="en-US" sz="1200" dirty="0">
                <a:solidFill>
                  <a:srgbClr val="3F3F3F"/>
                </a:solidFill>
                <a:latin typeface="微软雅黑" pitchFamily="34" charset="-122"/>
                <a:ea typeface="微软雅黑" pitchFamily="34" charset="-122"/>
                <a:sym typeface="微软雅黑" pitchFamily="34" charset="-122"/>
              </a:rPr>
              <a:t>年</a:t>
            </a:r>
            <a:r>
              <a:rPr lang="en-US" altLang="zh-CN" sz="1200" dirty="0">
                <a:solidFill>
                  <a:srgbClr val="3F3F3F"/>
                </a:solidFill>
                <a:latin typeface="微软雅黑" pitchFamily="34" charset="-122"/>
                <a:ea typeface="微软雅黑" pitchFamily="34" charset="-122"/>
                <a:sym typeface="微软雅黑" pitchFamily="34" charset="-122"/>
              </a:rPr>
              <a:t>9</a:t>
            </a:r>
            <a:r>
              <a:rPr lang="zh-CN" altLang="en-US" sz="1200" dirty="0">
                <a:solidFill>
                  <a:srgbClr val="3F3F3F"/>
                </a:solidFill>
                <a:latin typeface="微软雅黑" pitchFamily="34" charset="-122"/>
                <a:ea typeface="微软雅黑" pitchFamily="34" charset="-122"/>
                <a:sym typeface="微软雅黑" pitchFamily="34" charset="-122"/>
              </a:rPr>
              <a:t>月，习近平为庆祝宁夏回族自治区成立</a:t>
            </a:r>
            <a:r>
              <a:rPr lang="en-US" altLang="zh-CN" sz="1200" dirty="0">
                <a:solidFill>
                  <a:srgbClr val="3F3F3F"/>
                </a:solidFill>
                <a:latin typeface="微软雅黑" pitchFamily="34" charset="-122"/>
                <a:ea typeface="微软雅黑" pitchFamily="34" charset="-122"/>
                <a:sym typeface="微软雅黑" pitchFamily="34" charset="-122"/>
              </a:rPr>
              <a:t>60</a:t>
            </a:r>
            <a:r>
              <a:rPr lang="zh-CN" altLang="en-US" sz="1200" dirty="0">
                <a:solidFill>
                  <a:srgbClr val="3F3F3F"/>
                </a:solidFill>
                <a:latin typeface="微软雅黑" pitchFamily="34" charset="-122"/>
                <a:ea typeface="微软雅黑" pitchFamily="34" charset="-122"/>
                <a:sym typeface="微软雅黑" pitchFamily="34" charset="-122"/>
              </a:rPr>
              <a:t>周年欣然题词：“建设美丽新宁夏共圆伟大中国梦”。金花园社区就是宁夏各民族和谐聚居的生动缩影</a:t>
            </a:r>
            <a:r>
              <a:rPr lang="zh-CN" altLang="en-US" sz="1200" dirty="0" smtClean="0">
                <a:solidFill>
                  <a:srgbClr val="3F3F3F"/>
                </a:solidFill>
                <a:latin typeface="微软雅黑" pitchFamily="34" charset="-122"/>
                <a:ea typeface="微软雅黑" pitchFamily="34" charset="-122"/>
                <a:sym typeface="微软雅黑" pitchFamily="34" charset="-122"/>
              </a:rPr>
              <a:t>。</a:t>
            </a:r>
            <a:endParaRPr lang="en-US" altLang="zh-CN" sz="1200" dirty="0" smtClean="0">
              <a:solidFill>
                <a:srgbClr val="3F3F3F"/>
              </a:solidFill>
              <a:latin typeface="微软雅黑" pitchFamily="34" charset="-122"/>
              <a:ea typeface="微软雅黑" pitchFamily="34" charset="-122"/>
              <a:sym typeface="微软雅黑" pitchFamily="34" charset="-122"/>
            </a:endParaRPr>
          </a:p>
          <a:p>
            <a:pPr>
              <a:spcBef>
                <a:spcPts val="1200"/>
              </a:spcBef>
            </a:pPr>
            <a:r>
              <a:rPr lang="en-US" altLang="zh-CN" sz="1200" dirty="0" smtClean="0">
                <a:solidFill>
                  <a:srgbClr val="3F3F3F"/>
                </a:solidFill>
                <a:latin typeface="微软雅黑" pitchFamily="34" charset="-122"/>
                <a:ea typeface="微软雅黑" pitchFamily="34" charset="-122"/>
                <a:sym typeface="微软雅黑" pitchFamily="34" charset="-122"/>
              </a:rPr>
              <a:t>       2008</a:t>
            </a:r>
            <a:r>
              <a:rPr lang="zh-CN" altLang="en-US" sz="1200" dirty="0">
                <a:solidFill>
                  <a:srgbClr val="3F3F3F"/>
                </a:solidFill>
                <a:latin typeface="微软雅黑" pitchFamily="34" charset="-122"/>
                <a:ea typeface="微软雅黑" pitchFamily="34" charset="-122"/>
                <a:sym typeface="微软雅黑" pitchFamily="34" charset="-122"/>
              </a:rPr>
              <a:t>年在宁夏考察时，习近平强调，在民族自治地区，切实加强民族宗教工作，对巩固民族团结、促进社会和谐、推动经济发展尤为重要。</a:t>
            </a:r>
            <a:r>
              <a:rPr lang="en-US" altLang="zh-CN" sz="1200" dirty="0">
                <a:solidFill>
                  <a:srgbClr val="3F3F3F"/>
                </a:solidFill>
                <a:latin typeface="微软雅黑" pitchFamily="34" charset="-122"/>
                <a:ea typeface="微软雅黑" pitchFamily="34" charset="-122"/>
                <a:sym typeface="微软雅黑" pitchFamily="34" charset="-122"/>
              </a:rPr>
              <a:t>2016</a:t>
            </a:r>
            <a:r>
              <a:rPr lang="zh-CN" altLang="en-US" sz="1200" dirty="0">
                <a:solidFill>
                  <a:srgbClr val="3F3F3F"/>
                </a:solidFill>
                <a:latin typeface="微软雅黑" pitchFamily="34" charset="-122"/>
                <a:ea typeface="微软雅黑" pitchFamily="34" charset="-122"/>
                <a:sym typeface="微软雅黑" pitchFamily="34" charset="-122"/>
              </a:rPr>
              <a:t>年考察宁夏时，总书记指出，要加快民族地区经济社会发展，以发展促团结，以团结聚人心</a:t>
            </a:r>
            <a:r>
              <a:rPr lang="zh-CN" altLang="en-US" sz="1200" dirty="0" smtClean="0">
                <a:solidFill>
                  <a:srgbClr val="3F3F3F"/>
                </a:solidFill>
                <a:latin typeface="微软雅黑" pitchFamily="34" charset="-122"/>
                <a:ea typeface="微软雅黑" pitchFamily="34" charset="-122"/>
                <a:sym typeface="微软雅黑" pitchFamily="34" charset="-122"/>
              </a:rPr>
              <a:t>。</a:t>
            </a:r>
            <a:r>
              <a:rPr lang="en-US" altLang="zh-CN" sz="1200" dirty="0">
                <a:solidFill>
                  <a:srgbClr val="3F3F3F"/>
                </a:solidFill>
                <a:latin typeface="微软雅黑" pitchFamily="34" charset="-122"/>
                <a:ea typeface="微软雅黑" pitchFamily="34" charset="-122"/>
                <a:sym typeface="微软雅黑" pitchFamily="34" charset="-122"/>
              </a:rPr>
              <a:t>2015</a:t>
            </a:r>
            <a:r>
              <a:rPr lang="zh-CN" altLang="en-US" sz="1200" dirty="0">
                <a:solidFill>
                  <a:srgbClr val="3F3F3F"/>
                </a:solidFill>
                <a:latin typeface="微软雅黑" pitchFamily="34" charset="-122"/>
                <a:ea typeface="微软雅黑" pitchFamily="34" charset="-122"/>
                <a:sym typeface="微软雅黑" pitchFamily="34" charset="-122"/>
              </a:rPr>
              <a:t>年</a:t>
            </a:r>
            <a:r>
              <a:rPr lang="en-US" altLang="zh-CN" sz="1200" dirty="0">
                <a:solidFill>
                  <a:srgbClr val="3F3F3F"/>
                </a:solidFill>
                <a:latin typeface="微软雅黑" pitchFamily="34" charset="-122"/>
                <a:ea typeface="微软雅黑" pitchFamily="34" charset="-122"/>
                <a:sym typeface="微软雅黑" pitchFamily="34" charset="-122"/>
              </a:rPr>
              <a:t>9</a:t>
            </a:r>
            <a:r>
              <a:rPr lang="zh-CN" altLang="en-US" sz="1200" dirty="0">
                <a:solidFill>
                  <a:srgbClr val="3F3F3F"/>
                </a:solidFill>
                <a:latin typeface="微软雅黑" pitchFamily="34" charset="-122"/>
                <a:ea typeface="微软雅黑" pitchFamily="34" charset="-122"/>
                <a:sym typeface="微软雅黑" pitchFamily="34" charset="-122"/>
              </a:rPr>
              <a:t>月</a:t>
            </a:r>
            <a:r>
              <a:rPr lang="en-US" altLang="zh-CN" sz="1200" dirty="0">
                <a:solidFill>
                  <a:srgbClr val="3F3F3F"/>
                </a:solidFill>
                <a:latin typeface="微软雅黑" pitchFamily="34" charset="-122"/>
                <a:ea typeface="微软雅黑" pitchFamily="34" charset="-122"/>
                <a:sym typeface="微软雅黑" pitchFamily="34" charset="-122"/>
              </a:rPr>
              <a:t>30</a:t>
            </a:r>
            <a:r>
              <a:rPr lang="zh-CN" altLang="en-US" sz="1200" dirty="0">
                <a:solidFill>
                  <a:srgbClr val="3F3F3F"/>
                </a:solidFill>
                <a:latin typeface="微软雅黑" pitchFamily="34" charset="-122"/>
                <a:ea typeface="微软雅黑" pitchFamily="34" charset="-122"/>
                <a:sym typeface="微软雅黑" pitchFamily="34" charset="-122"/>
              </a:rPr>
              <a:t>日，国庆前一天，习近平在人民大会堂亲切会见宁夏贺兰县立岗镇副镇长、“</a:t>
            </a:r>
            <a:r>
              <a:rPr lang="en-US" altLang="zh-CN" sz="1200" dirty="0">
                <a:solidFill>
                  <a:srgbClr val="3F3F3F"/>
                </a:solidFill>
                <a:latin typeface="微软雅黑" pitchFamily="34" charset="-122"/>
                <a:ea typeface="微软雅黑" pitchFamily="34" charset="-122"/>
                <a:sym typeface="微软雅黑" pitchFamily="34" charset="-122"/>
              </a:rPr>
              <a:t>80</a:t>
            </a:r>
            <a:r>
              <a:rPr lang="zh-CN" altLang="en-US" sz="1200" dirty="0">
                <a:solidFill>
                  <a:srgbClr val="3F3F3F"/>
                </a:solidFill>
                <a:latin typeface="微软雅黑" pitchFamily="34" charset="-122"/>
                <a:ea typeface="微软雅黑" pitchFamily="34" charset="-122"/>
                <a:sym typeface="微软雅黑" pitchFamily="34" charset="-122"/>
              </a:rPr>
              <a:t>后”回族小伙秦文博等</a:t>
            </a:r>
            <a:r>
              <a:rPr lang="en-US" altLang="zh-CN" sz="1200" dirty="0">
                <a:solidFill>
                  <a:srgbClr val="3F3F3F"/>
                </a:solidFill>
                <a:latin typeface="微软雅黑" pitchFamily="34" charset="-122"/>
                <a:ea typeface="微软雅黑" pitchFamily="34" charset="-122"/>
                <a:sym typeface="微软雅黑" pitchFamily="34" charset="-122"/>
              </a:rPr>
              <a:t>13</a:t>
            </a:r>
            <a:r>
              <a:rPr lang="zh-CN" altLang="en-US" sz="1200" dirty="0">
                <a:solidFill>
                  <a:srgbClr val="3F3F3F"/>
                </a:solidFill>
                <a:latin typeface="微软雅黑" pitchFamily="34" charset="-122"/>
                <a:ea typeface="微软雅黑" pitchFamily="34" charset="-122"/>
                <a:sym typeface="微软雅黑" pitchFamily="34" charset="-122"/>
              </a:rPr>
              <a:t>名基层民族团结优秀代表。在会见现场，总书记深情寄语：船的力量在帆上，人的力量在心上。做民族团结重在交心，要将心比心、以心换心。</a:t>
            </a:r>
            <a:endParaRPr lang="en-US" altLang="zh-CN" sz="1200" dirty="0" smtClean="0">
              <a:solidFill>
                <a:srgbClr val="3F3F3F"/>
              </a:solidFill>
              <a:latin typeface="微软雅黑" pitchFamily="34" charset="-122"/>
              <a:ea typeface="微软雅黑" pitchFamily="34" charset="-122"/>
              <a:sym typeface="微软雅黑" pitchFamily="34" charset="-122"/>
            </a:endParaRPr>
          </a:p>
        </p:txBody>
      </p:sp>
      <p:sp>
        <p:nvSpPr>
          <p:cNvPr id="15" name="矩形 14"/>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406594" y="129271"/>
            <a:ext cx="3031576" cy="479931"/>
            <a:chOff x="406594" y="129271"/>
            <a:chExt cx="3031576" cy="479931"/>
          </a:xfrm>
        </p:grpSpPr>
        <p:sp>
          <p:nvSpPr>
            <p:cNvPr id="18"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a:t>
              </a:r>
              <a:r>
                <a:rPr lang="zh-CN" altLang="en-US" b="1" dirty="0" smtClean="0">
                  <a:solidFill>
                    <a:schemeClr val="bg1"/>
                  </a:solidFill>
                  <a:latin typeface="微软雅黑" pitchFamily="34" charset="-122"/>
                  <a:ea typeface="微软雅黑" pitchFamily="34" charset="-122"/>
                  <a:sym typeface="微软雅黑" pitchFamily="34" charset="-122"/>
                </a:rPr>
                <a:t>平与宁夏的故事</a:t>
              </a:r>
              <a:endParaRPr lang="zh-CN" altLang="en-US" b="1" dirty="0">
                <a:solidFill>
                  <a:schemeClr val="bg1"/>
                </a:solidFill>
                <a:latin typeface="微软雅黑" pitchFamily="34" charset="-122"/>
                <a:ea typeface="微软雅黑" pitchFamily="34" charset="-122"/>
                <a:sym typeface="微软雅黑" pitchFamily="34" charset="-122"/>
              </a:endParaRPr>
            </a:p>
          </p:txBody>
        </p:sp>
      </p:grpSp>
      <p:pic>
        <p:nvPicPr>
          <p:cNvPr id="4098" name="Picture 2" descr="https://imgpolitics.gmw.cn/attachement/jpg/site2/20200609/f832e46f786d20498b0b2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97477" y="1543403"/>
            <a:ext cx="2157463" cy="1214652"/>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473" y="1543403"/>
            <a:ext cx="1998606" cy="2668139"/>
          </a:xfrm>
          <a:prstGeom prst="rect">
            <a:avLst/>
          </a:prstGeom>
        </p:spPr>
      </p:pic>
      <p:pic>
        <p:nvPicPr>
          <p:cNvPr id="4100" name="Picture 4" descr="https://imgpolitics.gmw.cn/attachement/jpg/site2/20200609/f832e46f786d20498b294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97477" y="2824648"/>
            <a:ext cx="2147536" cy="1386894"/>
          </a:xfrm>
          <a:prstGeom prst="rect">
            <a:avLst/>
          </a:prstGeom>
          <a:noFill/>
          <a:extLst>
            <a:ext uri="{909E8E84-426E-40DD-AFC4-6F175D3DCCD1}">
              <a14:hiddenFill xmlns:a14="http://schemas.microsoft.com/office/drawing/2010/main">
                <a:solidFill>
                  <a:srgbClr val="FFFFFF"/>
                </a:solidFill>
              </a14:hiddenFill>
            </a:ext>
          </a:extLst>
        </p:spPr>
      </p:pic>
      <p:sp>
        <p:nvSpPr>
          <p:cNvPr id="12" name="淘宝店chenying0907出品 12"/>
          <p:cNvSpPr>
            <a:spLocks/>
          </p:cNvSpPr>
          <p:nvPr/>
        </p:nvSpPr>
        <p:spPr bwMode="auto">
          <a:xfrm>
            <a:off x="1677438" y="4291783"/>
            <a:ext cx="230601" cy="231354"/>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13" name="淘宝店chenying0907出品 12"/>
          <p:cNvSpPr>
            <a:spLocks/>
          </p:cNvSpPr>
          <p:nvPr/>
        </p:nvSpPr>
        <p:spPr bwMode="auto">
          <a:xfrm flipH="1" flipV="1">
            <a:off x="7197202" y="4564229"/>
            <a:ext cx="230601" cy="231354"/>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14" name="TextBox 30"/>
          <p:cNvSpPr txBox="1"/>
          <p:nvPr/>
        </p:nvSpPr>
        <p:spPr>
          <a:xfrm>
            <a:off x="1766800" y="4308627"/>
            <a:ext cx="5576280" cy="549363"/>
          </a:xfrm>
          <a:prstGeom prst="rect">
            <a:avLst/>
          </a:prstGeom>
          <a:noFill/>
        </p:spPr>
        <p:txBody>
          <a:bodyPr wrap="square" lIns="68562" tIns="34281" rIns="68562" bIns="34281" rtlCol="0">
            <a:spAutoFit/>
          </a:bodyPr>
          <a:lstStyle/>
          <a:p>
            <a:pPr algn="ctr">
              <a:lnSpc>
                <a:spcPct val="130000"/>
              </a:lnSpc>
            </a:pPr>
            <a:r>
              <a:rPr lang="zh-CN" altLang="en-US" sz="2400" b="1" dirty="0">
                <a:solidFill>
                  <a:srgbClr val="C00000"/>
                </a:solidFill>
                <a:effectLst>
                  <a:outerShdw blurRad="38100" dist="38100" dir="2700000" algn="tl">
                    <a:srgbClr val="000000">
                      <a:alpha val="43137"/>
                    </a:srgbClr>
                  </a:outerShdw>
                </a:effectLst>
                <a:latin typeface="迷你简黄草" panose="03000509000000000000" pitchFamily="65" charset="-122"/>
                <a:ea typeface="迷你简黄草" panose="03000509000000000000" pitchFamily="65" charset="-122"/>
                <a:sym typeface="微软雅黑" pitchFamily="34" charset="-122"/>
              </a:rPr>
              <a:t>全面建成小康社会，一个民族都不能少</a:t>
            </a:r>
          </a:p>
        </p:txBody>
      </p:sp>
    </p:spTree>
    <p:extLst>
      <p:ext uri="{BB962C8B-B14F-4D97-AF65-F5344CB8AC3E}">
        <p14:creationId xmlns:p14="http://schemas.microsoft.com/office/powerpoint/2010/main" val="839461757"/>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3554" name="文本框 1"/>
          <p:cNvSpPr>
            <a:spLocks noChangeArrowheads="1"/>
          </p:cNvSpPr>
          <p:nvPr/>
        </p:nvSpPr>
        <p:spPr bwMode="auto">
          <a:xfrm>
            <a:off x="2392908" y="1673144"/>
            <a:ext cx="4303416"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600" b="1" dirty="0" smtClean="0">
                <a:solidFill>
                  <a:srgbClr val="C00000"/>
                </a:solidFill>
                <a:latin typeface="黑体" panose="02010609060101010101" pitchFamily="49" charset="-122"/>
                <a:ea typeface="黑体" panose="02010609060101010101" pitchFamily="49" charset="-122"/>
                <a:sym typeface="Impact" pitchFamily="34" charset="0"/>
              </a:rPr>
              <a:t>学习强国</a:t>
            </a:r>
            <a:endParaRPr lang="zh-CN" altLang="en-US" sz="6600" b="1" dirty="0">
              <a:solidFill>
                <a:srgbClr val="C00000"/>
              </a:solidFill>
              <a:latin typeface="黑体" panose="02010609060101010101" pitchFamily="49" charset="-122"/>
              <a:ea typeface="黑体" panose="02010609060101010101" pitchFamily="49" charset="-122"/>
              <a:sym typeface="Impact" pitchFamily="34" charset="0"/>
            </a:endParaRPr>
          </a:p>
        </p:txBody>
      </p:sp>
      <p:sp>
        <p:nvSpPr>
          <p:cNvPr id="23555" name="文本框 5"/>
          <p:cNvSpPr>
            <a:spLocks noChangeArrowheads="1"/>
          </p:cNvSpPr>
          <p:nvPr/>
        </p:nvSpPr>
        <p:spPr bwMode="auto">
          <a:xfrm>
            <a:off x="2682339" y="3465103"/>
            <a:ext cx="3725347"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000" b="1" dirty="0" smtClean="0">
                <a:solidFill>
                  <a:srgbClr val="3F3F3F"/>
                </a:solidFill>
                <a:latin typeface="微软雅黑" pitchFamily="34" charset="-122"/>
                <a:ea typeface="微软雅黑" pitchFamily="34" charset="-122"/>
                <a:sym typeface="微软雅黑" pitchFamily="34" charset="-122"/>
              </a:rPr>
              <a:t>中山医学院党委</a:t>
            </a:r>
            <a:endParaRPr lang="en-US" altLang="zh-CN" sz="2000" b="1" dirty="0">
              <a:solidFill>
                <a:srgbClr val="3F3F3F"/>
              </a:solidFill>
              <a:latin typeface="微软雅黑" pitchFamily="34" charset="-122"/>
              <a:ea typeface="微软雅黑" pitchFamily="34" charset="-122"/>
              <a:sym typeface="微软雅黑" pitchFamily="34" charset="-122"/>
            </a:endParaRPr>
          </a:p>
        </p:txBody>
      </p:sp>
      <p:sp>
        <p:nvSpPr>
          <p:cNvPr id="23556" name="直接连接符 7"/>
          <p:cNvSpPr>
            <a:spLocks noChangeShapeType="1"/>
          </p:cNvSpPr>
          <p:nvPr/>
        </p:nvSpPr>
        <p:spPr bwMode="auto">
          <a:xfrm>
            <a:off x="1518047" y="3257273"/>
            <a:ext cx="6053138" cy="0"/>
          </a:xfrm>
          <a:prstGeom prst="line">
            <a:avLst/>
          </a:prstGeom>
          <a:noFill/>
          <a:ln w="6350">
            <a:solidFill>
              <a:srgbClr val="D8D8D8"/>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 name="矩形 2"/>
          <p:cNvSpPr>
            <a:spLocks noChangeArrowheads="1"/>
          </p:cNvSpPr>
          <p:nvPr/>
        </p:nvSpPr>
        <p:spPr bwMode="auto">
          <a:xfrm>
            <a:off x="2392908" y="1558295"/>
            <a:ext cx="4263699" cy="1375974"/>
          </a:xfrm>
          <a:prstGeom prst="rect">
            <a:avLst/>
          </a:prstGeom>
          <a:noFill/>
          <a:ln w="25400" cap="rnd">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098" name="淘宝店chenying0907出品 41"/>
          <p:cNvSpPr>
            <a:spLocks noChangeArrowheads="1"/>
          </p:cNvSpPr>
          <p:nvPr/>
        </p:nvSpPr>
        <p:spPr bwMode="auto">
          <a:xfrm>
            <a:off x="1259599" y="756315"/>
            <a:ext cx="109394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5400" b="1" dirty="0">
                <a:solidFill>
                  <a:srgbClr val="C00000"/>
                </a:solidFill>
                <a:latin typeface="微软雅黑" pitchFamily="34" charset="-122"/>
                <a:ea typeface="微软雅黑" pitchFamily="34" charset="-122"/>
                <a:sym typeface="微软雅黑" pitchFamily="34" charset="-122"/>
              </a:rPr>
              <a:t>目录</a:t>
            </a:r>
            <a:endParaRPr lang="zh-CN" altLang="en-US" sz="5400" dirty="0"/>
          </a:p>
        </p:txBody>
      </p:sp>
      <p:sp>
        <p:nvSpPr>
          <p:cNvPr id="4100" name="淘宝店chenying0907出品 46"/>
          <p:cNvSpPr>
            <a:spLocks noChangeArrowheads="1"/>
          </p:cNvSpPr>
          <p:nvPr/>
        </p:nvSpPr>
        <p:spPr bwMode="auto">
          <a:xfrm>
            <a:off x="2303490" y="905925"/>
            <a:ext cx="34289" cy="3702844"/>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7F7F7F"/>
              </a:solidFill>
              <a:latin typeface="宋体" pitchFamily="2" charset="-122"/>
              <a:sym typeface="宋体" pitchFamily="2" charset="-122"/>
            </a:endParaRPr>
          </a:p>
        </p:txBody>
      </p:sp>
      <p:grpSp>
        <p:nvGrpSpPr>
          <p:cNvPr id="35" name="组合 34"/>
          <p:cNvGrpSpPr/>
          <p:nvPr/>
        </p:nvGrpSpPr>
        <p:grpSpPr>
          <a:xfrm>
            <a:off x="3186360" y="1525274"/>
            <a:ext cx="5967895" cy="654569"/>
            <a:chOff x="4605256" y="1308638"/>
            <a:chExt cx="5967895" cy="654569"/>
          </a:xfrm>
        </p:grpSpPr>
        <p:sp>
          <p:nvSpPr>
            <p:cNvPr id="36" name="文本框 35"/>
            <p:cNvSpPr txBox="1"/>
            <p:nvPr/>
          </p:nvSpPr>
          <p:spPr>
            <a:xfrm>
              <a:off x="5319790" y="1463932"/>
              <a:ext cx="5253361" cy="400110"/>
            </a:xfrm>
            <a:prstGeom prst="rect">
              <a:avLst/>
            </a:prstGeom>
            <a:noFill/>
            <a:ln>
              <a:noFill/>
            </a:ln>
          </p:spPr>
          <p:txBody>
            <a:bodyPr wrap="none" rtlCol="0">
              <a:spAutoFit/>
            </a:bodyPr>
            <a:lstStyle/>
            <a:p>
              <a:r>
                <a:rPr lang="zh-CN" altLang="en-US" sz="2000" dirty="0">
                  <a:latin typeface="微软雅黑" panose="020B0503020204020204" pitchFamily="82" charset="2"/>
                  <a:ea typeface="微软雅黑" panose="020B0503020204020204" pitchFamily="82" charset="2"/>
                </a:rPr>
                <a:t>习近平致哈尔滨工业大学建校</a:t>
              </a:r>
              <a:r>
                <a:rPr lang="en-US" altLang="zh-CN" sz="2000" dirty="0">
                  <a:latin typeface="微软雅黑" panose="020B0503020204020204" pitchFamily="82" charset="2"/>
                  <a:ea typeface="微软雅黑" panose="020B0503020204020204" pitchFamily="82" charset="2"/>
                </a:rPr>
                <a:t>100</a:t>
              </a:r>
              <a:r>
                <a:rPr lang="zh-CN" altLang="en-US" sz="2000" dirty="0">
                  <a:latin typeface="微软雅黑" panose="020B0503020204020204" pitchFamily="82" charset="2"/>
                  <a:ea typeface="微软雅黑" panose="020B0503020204020204" pitchFamily="82" charset="2"/>
                </a:rPr>
                <a:t>周年的贺信</a:t>
              </a:r>
            </a:p>
          </p:txBody>
        </p:sp>
        <p:sp>
          <p:nvSpPr>
            <p:cNvPr id="37" name="矩形 36"/>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82" charset="2"/>
                  <a:ea typeface="微软雅黑" panose="020B0503020204020204" pitchFamily="82" charset="2"/>
                </a:rPr>
                <a:t>01</a:t>
              </a:r>
              <a:endParaRPr lang="zh-CN" altLang="en-US" sz="2800" b="1" dirty="0">
                <a:latin typeface="微软雅黑" panose="020B0503020204020204" pitchFamily="82" charset="2"/>
                <a:ea typeface="微软雅黑" panose="020B0503020204020204" pitchFamily="82" charset="2"/>
              </a:endParaRPr>
            </a:p>
          </p:txBody>
        </p:sp>
      </p:grpSp>
      <p:grpSp>
        <p:nvGrpSpPr>
          <p:cNvPr id="38" name="组合 37"/>
          <p:cNvGrpSpPr/>
          <p:nvPr/>
        </p:nvGrpSpPr>
        <p:grpSpPr>
          <a:xfrm>
            <a:off x="3186360" y="2665828"/>
            <a:ext cx="4233446" cy="654569"/>
            <a:chOff x="4605256" y="1308638"/>
            <a:chExt cx="4233446" cy="654569"/>
          </a:xfrm>
        </p:grpSpPr>
        <p:sp>
          <p:nvSpPr>
            <p:cNvPr id="39" name="文本框 38"/>
            <p:cNvSpPr txBox="1"/>
            <p:nvPr/>
          </p:nvSpPr>
          <p:spPr>
            <a:xfrm>
              <a:off x="5319790" y="1463932"/>
              <a:ext cx="3518912" cy="400110"/>
            </a:xfrm>
            <a:prstGeom prst="rect">
              <a:avLst/>
            </a:prstGeom>
            <a:noFill/>
            <a:ln>
              <a:noFill/>
            </a:ln>
          </p:spPr>
          <p:txBody>
            <a:bodyPr wrap="none" rtlCol="0">
              <a:spAutoFit/>
            </a:bodyPr>
            <a:lstStyle/>
            <a:p>
              <a:r>
                <a:rPr lang="zh-CN" altLang="en-US" sz="2000" dirty="0">
                  <a:latin typeface="微软雅黑" panose="020B0503020204020204" pitchFamily="82" charset="2"/>
                  <a:ea typeface="微软雅黑" panose="020B0503020204020204" pitchFamily="82" charset="2"/>
                </a:rPr>
                <a:t>习近平这样指挥中国战“疫”</a:t>
              </a:r>
            </a:p>
          </p:txBody>
        </p:sp>
        <p:sp>
          <p:nvSpPr>
            <p:cNvPr id="40" name="矩形 39"/>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02</a:t>
              </a:r>
              <a:endParaRPr lang="zh-CN" altLang="en-US" sz="2800" b="1" dirty="0">
                <a:latin typeface="微软雅黑" panose="020B0503020204020204" pitchFamily="82" charset="2"/>
                <a:ea typeface="微软雅黑" panose="020B0503020204020204" pitchFamily="82" charset="2"/>
              </a:endParaRPr>
            </a:p>
          </p:txBody>
        </p:sp>
      </p:grpSp>
      <p:grpSp>
        <p:nvGrpSpPr>
          <p:cNvPr id="41" name="组合 40"/>
          <p:cNvGrpSpPr/>
          <p:nvPr/>
        </p:nvGrpSpPr>
        <p:grpSpPr>
          <a:xfrm>
            <a:off x="3186360" y="3804731"/>
            <a:ext cx="3207524" cy="654569"/>
            <a:chOff x="4605256" y="1308638"/>
            <a:chExt cx="3207524" cy="654569"/>
          </a:xfrm>
        </p:grpSpPr>
        <p:sp>
          <p:nvSpPr>
            <p:cNvPr id="42" name="文本框 41"/>
            <p:cNvSpPr txBox="1"/>
            <p:nvPr/>
          </p:nvSpPr>
          <p:spPr>
            <a:xfrm>
              <a:off x="5319790" y="1463932"/>
              <a:ext cx="2492990" cy="400110"/>
            </a:xfrm>
            <a:prstGeom prst="rect">
              <a:avLst/>
            </a:prstGeom>
            <a:noFill/>
            <a:ln>
              <a:noFill/>
            </a:ln>
          </p:spPr>
          <p:txBody>
            <a:bodyPr wrap="none" rtlCol="0">
              <a:spAutoFit/>
            </a:bodyPr>
            <a:lstStyle/>
            <a:p>
              <a:r>
                <a:rPr lang="zh-CN" altLang="en-US" sz="2000" dirty="0">
                  <a:latin typeface="微软雅黑" panose="020B0503020204020204" pitchFamily="82" charset="2"/>
                  <a:ea typeface="微软雅黑" panose="020B0503020204020204" pitchFamily="82" charset="2"/>
                </a:rPr>
                <a:t>习近平与宁夏的故事</a:t>
              </a:r>
            </a:p>
          </p:txBody>
        </p:sp>
        <p:sp>
          <p:nvSpPr>
            <p:cNvPr id="43" name="矩形 42"/>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03</a:t>
              </a:r>
              <a:endParaRPr lang="zh-CN" altLang="en-US" sz="2800" b="1" dirty="0">
                <a:latin typeface="微软雅黑" panose="020B0503020204020204" pitchFamily="82" charset="2"/>
                <a:ea typeface="微软雅黑" panose="020B0503020204020204" pitchFamily="82" charset="2"/>
              </a:endParaRPr>
            </a:p>
          </p:txBody>
        </p:sp>
      </p:grpSp>
    </p:spTree>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淘宝店chenying0907出品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04" name="TextBox 103"/>
          <p:cNvSpPr txBox="1"/>
          <p:nvPr/>
        </p:nvSpPr>
        <p:spPr>
          <a:xfrm>
            <a:off x="3814556" y="1499381"/>
            <a:ext cx="4176715" cy="2869998"/>
          </a:xfrm>
          <a:prstGeom prst="rect">
            <a:avLst/>
          </a:prstGeom>
          <a:noFill/>
        </p:spPr>
        <p:txBody>
          <a:bodyPr wrap="square" lIns="68562" tIns="34281" rIns="68562" bIns="34281"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值此</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哈尔滨工业大学建校</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100</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周年之际，我代表党中央，向全校师生员工和校友致以热烈的祝贺和诚挚的问候！</a:t>
            </a:r>
          </a:p>
          <a:p>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　　哈尔滨工业大学历史悠久。新中国成立以来，在党的领导下，学校扎根东北、爱国奉献、艰苦创业，打造了一大批国之重器，培养了一大批杰出人才，为党和人民作出了重要贡献。希望哈尔滨工业大学在新的起点上，</a:t>
            </a:r>
            <a:r>
              <a:rPr lang="zh-CN" altLang="en-US" sz="1400" dirty="0">
                <a:solidFill>
                  <a:srgbClr val="FF0000"/>
                </a:solidFill>
                <a:latin typeface="微软雅黑" panose="020B0503020204020204" pitchFamily="34" charset="-122"/>
                <a:ea typeface="微软雅黑" panose="020B0503020204020204" pitchFamily="34" charset="-122"/>
              </a:rPr>
              <a:t>坚持社会主义办学方向，紧扣立德树人根本任务，</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a:t>
            </a:r>
            <a:r>
              <a:rPr lang="zh-CN" altLang="en-US" sz="1400" dirty="0">
                <a:solidFill>
                  <a:srgbClr val="FF0000"/>
                </a:solidFill>
                <a:latin typeface="微软雅黑" panose="020B0503020204020204" pitchFamily="34" charset="-122"/>
                <a:ea typeface="微软雅黑" panose="020B0503020204020204" pitchFamily="34" charset="-122"/>
              </a:rPr>
              <a:t>教书育人、科研攻关</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等工作中，不断改革创新、奋发作为、追求卓越，努力为实现“两个一百年”奋斗目标和中华民族伟大复兴的中国梦作出新的更大贡献。</a:t>
            </a:r>
          </a:p>
        </p:txBody>
      </p:sp>
      <p:sp>
        <p:nvSpPr>
          <p:cNvPr id="107" name="淘宝店chenying0907出品 12"/>
          <p:cNvSpPr>
            <a:spLocks/>
          </p:cNvSpPr>
          <p:nvPr/>
        </p:nvSpPr>
        <p:spPr bwMode="auto">
          <a:xfrm>
            <a:off x="3718639" y="1188030"/>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lumMod val="75000"/>
              <a:lumOff val="25000"/>
            </a:schemeClr>
          </a:solidFill>
          <a:ln>
            <a:noFill/>
          </a:ln>
          <a:extLst/>
        </p:spPr>
        <p:txBody>
          <a:bodyPr lIns="68562" tIns="34281" rIns="68562" bIns="34281"/>
          <a:lstStyle/>
          <a:p>
            <a:endParaRPr lang="zh-CN" altLang="en-US">
              <a:solidFill>
                <a:schemeClr val="tx1">
                  <a:lumMod val="50000"/>
                  <a:lumOff val="50000"/>
                </a:schemeClr>
              </a:solidFill>
            </a:endParaRPr>
          </a:p>
        </p:txBody>
      </p:sp>
      <p:sp>
        <p:nvSpPr>
          <p:cNvPr id="108" name="淘宝店chenying0907出品 12"/>
          <p:cNvSpPr>
            <a:spLocks/>
          </p:cNvSpPr>
          <p:nvPr/>
        </p:nvSpPr>
        <p:spPr bwMode="auto">
          <a:xfrm flipH="1" flipV="1">
            <a:off x="7793084" y="4280316"/>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lumMod val="75000"/>
              <a:lumOff val="25000"/>
            </a:schemeClr>
          </a:solidFill>
          <a:ln>
            <a:noFill/>
          </a:ln>
          <a:extLst/>
        </p:spPr>
        <p:txBody>
          <a:bodyPr lIns="68562" tIns="34281" rIns="68562" bIns="34281"/>
          <a:lstStyle/>
          <a:p>
            <a:endParaRPr lang="zh-CN" altLang="en-US">
              <a:solidFill>
                <a:schemeClr val="tx1">
                  <a:lumMod val="50000"/>
                  <a:lumOff val="50000"/>
                </a:schemeClr>
              </a:solidFill>
            </a:endParaRPr>
          </a:p>
        </p:txBody>
      </p:sp>
      <p:grpSp>
        <p:nvGrpSpPr>
          <p:cNvPr id="26" name="组合 25"/>
          <p:cNvGrpSpPr/>
          <p:nvPr/>
        </p:nvGrpSpPr>
        <p:grpSpPr>
          <a:xfrm>
            <a:off x="413750" y="129272"/>
            <a:ext cx="4966118" cy="479932"/>
            <a:chOff x="413750" y="129272"/>
            <a:chExt cx="4966118" cy="479932"/>
          </a:xfrm>
        </p:grpSpPr>
        <p:grpSp>
          <p:nvGrpSpPr>
            <p:cNvPr id="27" name="组合 26"/>
            <p:cNvGrpSpPr/>
            <p:nvPr/>
          </p:nvGrpSpPr>
          <p:grpSpPr>
            <a:xfrm>
              <a:off x="413750" y="129272"/>
              <a:ext cx="4966118" cy="479932"/>
              <a:chOff x="393685" y="128887"/>
              <a:chExt cx="4966118" cy="479932"/>
            </a:xfrm>
          </p:grpSpPr>
          <p:sp>
            <p:nvSpPr>
              <p:cNvPr id="29" name="淘宝店chenying0907出品 22"/>
              <p:cNvSpPr/>
              <p:nvPr/>
            </p:nvSpPr>
            <p:spPr>
              <a:xfrm rot="16200000">
                <a:off x="3656797" y="-1094187"/>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淘宝店chenying0907出品 1"/>
              <p:cNvSpPr/>
              <p:nvPr/>
            </p:nvSpPr>
            <p:spPr bwMode="auto">
              <a:xfrm>
                <a:off x="393685" y="128887"/>
                <a:ext cx="2050550" cy="479932"/>
              </a:xfrm>
              <a:prstGeom prst="rect">
                <a:avLst/>
              </a:prstGeom>
              <a:solidFill>
                <a:srgbClr val="C00000">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sp>
          <p:nvSpPr>
            <p:cNvPr id="28" name="淘宝店chenying0907出品 28"/>
            <p:cNvSpPr>
              <a:spLocks noChangeArrowheads="1"/>
            </p:cNvSpPr>
            <p:nvPr/>
          </p:nvSpPr>
          <p:spPr bwMode="auto">
            <a:xfrm>
              <a:off x="497968" y="210583"/>
              <a:ext cx="480819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习近平致哈尔滨工业大学建校</a:t>
              </a:r>
              <a:r>
                <a:rPr lang="en-US" altLang="zh-CN" b="1" dirty="0">
                  <a:solidFill>
                    <a:schemeClr val="bg1"/>
                  </a:solidFill>
                  <a:latin typeface="微软雅黑" pitchFamily="34" charset="-122"/>
                  <a:ea typeface="微软雅黑" pitchFamily="34" charset="-122"/>
                  <a:sym typeface="微软雅黑" pitchFamily="34" charset="-122"/>
                </a:rPr>
                <a:t>100</a:t>
              </a:r>
              <a:r>
                <a:rPr lang="zh-CN" altLang="en-US" b="1" dirty="0">
                  <a:solidFill>
                    <a:schemeClr val="bg1"/>
                  </a:solidFill>
                  <a:latin typeface="微软雅黑" pitchFamily="34" charset="-122"/>
                  <a:ea typeface="微软雅黑" pitchFamily="34" charset="-122"/>
                  <a:sym typeface="微软雅黑" pitchFamily="34" charset="-122"/>
                </a:rPr>
                <a:t>周年的贺信</a:t>
              </a:r>
            </a:p>
          </p:txBody>
        </p:sp>
      </p:grpSp>
      <p:grpSp>
        <p:nvGrpSpPr>
          <p:cNvPr id="4" name="组合 3"/>
          <p:cNvGrpSpPr/>
          <p:nvPr/>
        </p:nvGrpSpPr>
        <p:grpSpPr>
          <a:xfrm>
            <a:off x="1110632" y="1585699"/>
            <a:ext cx="1863481" cy="2001864"/>
            <a:chOff x="1410881" y="1990750"/>
            <a:chExt cx="1863481" cy="2001864"/>
          </a:xfrm>
        </p:grpSpPr>
        <p:sp>
          <p:nvSpPr>
            <p:cNvPr id="94" name="淘宝店chenying0907出品 93"/>
            <p:cNvSpPr/>
            <p:nvPr/>
          </p:nvSpPr>
          <p:spPr>
            <a:xfrm>
              <a:off x="1410881" y="2128647"/>
              <a:ext cx="1863481" cy="1863967"/>
            </a:xfrm>
            <a:prstGeom prst="ellipse">
              <a:avLst/>
            </a:prstGeom>
            <a:solidFill>
              <a:srgbClr val="C00000">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0881" y="1990750"/>
              <a:ext cx="1861828" cy="2001864"/>
            </a:xfrm>
            <a:prstGeom prst="rect">
              <a:avLst/>
            </a:prstGeom>
          </p:spPr>
        </p:pic>
      </p:grpSp>
    </p:spTree>
    <p:extLst>
      <p:ext uri="{BB962C8B-B14F-4D97-AF65-F5344CB8AC3E}">
        <p14:creationId xmlns:p14="http://schemas.microsoft.com/office/powerpoint/2010/main" val="2497337574"/>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淘宝店chenying0907出品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50" name="淘宝店chenying0907出品 3"/>
          <p:cNvSpPr/>
          <p:nvPr/>
        </p:nvSpPr>
        <p:spPr>
          <a:xfrm>
            <a:off x="4277656" y="1383618"/>
            <a:ext cx="1496970" cy="324036"/>
          </a:xfrm>
          <a:prstGeom prst="rect">
            <a:avLst/>
          </a:prstGeom>
          <a:solidFill>
            <a:schemeClr val="tx1">
              <a:lumMod val="75000"/>
              <a:lumOff val="25000"/>
              <a:alpha val="8705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dirty="0">
              <a:solidFill>
                <a:schemeClr val="bg1">
                  <a:lumMod val="95000"/>
                </a:schemeClr>
              </a:solidFill>
            </a:endParaRPr>
          </a:p>
        </p:txBody>
      </p:sp>
      <p:sp>
        <p:nvSpPr>
          <p:cNvPr id="51" name="淘宝店chenying0907出品 50"/>
          <p:cNvSpPr/>
          <p:nvPr/>
        </p:nvSpPr>
        <p:spPr>
          <a:xfrm>
            <a:off x="4277657" y="1377272"/>
            <a:ext cx="1496970" cy="346224"/>
          </a:xfrm>
          <a:prstGeom prst="rect">
            <a:avLst/>
          </a:prstGeom>
        </p:spPr>
        <p:txBody>
          <a:bodyPr wrap="square" lIns="68555" tIns="34278" rIns="68555" bIns="34278">
            <a:spAutoFit/>
          </a:bodyPr>
          <a:lstStyle/>
          <a:p>
            <a:pPr algn="ctr"/>
            <a:r>
              <a:rPr lang="zh-CN" altLang="en-US" b="1" dirty="0">
                <a:solidFill>
                  <a:schemeClr val="bg1"/>
                </a:solidFill>
                <a:latin typeface="微软雅黑" pitchFamily="34" charset="-122"/>
                <a:ea typeface="微软雅黑" pitchFamily="34" charset="-122"/>
              </a:rPr>
              <a:t>主战场</a:t>
            </a:r>
            <a:endParaRPr lang="en-US" altLang="zh-CN" b="1" dirty="0">
              <a:solidFill>
                <a:schemeClr val="bg1"/>
              </a:solidFill>
              <a:latin typeface="微软雅黑" pitchFamily="34" charset="-122"/>
              <a:ea typeface="微软雅黑" pitchFamily="34" charset="-122"/>
            </a:endParaRPr>
          </a:p>
        </p:txBody>
      </p:sp>
      <p:sp>
        <p:nvSpPr>
          <p:cNvPr id="52" name="淘宝店chenying0907出品 51"/>
          <p:cNvSpPr/>
          <p:nvPr/>
        </p:nvSpPr>
        <p:spPr>
          <a:xfrm>
            <a:off x="6083774" y="1390552"/>
            <a:ext cx="1163522" cy="300076"/>
          </a:xfrm>
          <a:prstGeom prst="rect">
            <a:avLst/>
          </a:prstGeom>
        </p:spPr>
        <p:txBody>
          <a:bodyPr wrap="square" lIns="68555" tIns="34278" rIns="68555" bIns="34278">
            <a:spAutoFit/>
          </a:bodyPr>
          <a:lstStyle/>
          <a:p>
            <a:r>
              <a:rPr lang="zh-CN" altLang="en-US" sz="1500" b="1" dirty="0" smtClean="0">
                <a:solidFill>
                  <a:schemeClr val="tx1">
                    <a:lumMod val="65000"/>
                    <a:lumOff val="35000"/>
                  </a:schemeClr>
                </a:solidFill>
                <a:latin typeface="微软雅黑" pitchFamily="34" charset="-122"/>
                <a:ea typeface="微软雅黑" pitchFamily="34" charset="-122"/>
              </a:rPr>
              <a:t>武汉和湖北</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4" name="淘宝店chenying0907出品 3"/>
          <p:cNvSpPr/>
          <p:nvPr/>
        </p:nvSpPr>
        <p:spPr>
          <a:xfrm>
            <a:off x="4277656" y="2085696"/>
            <a:ext cx="1496970" cy="324036"/>
          </a:xfrm>
          <a:prstGeom prst="rect">
            <a:avLst/>
          </a:prstGeom>
          <a:solidFill>
            <a:srgbClr val="C00000">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dirty="0">
              <a:solidFill>
                <a:schemeClr val="bg1">
                  <a:lumMod val="95000"/>
                </a:schemeClr>
              </a:solidFill>
            </a:endParaRPr>
          </a:p>
        </p:txBody>
      </p:sp>
      <p:sp>
        <p:nvSpPr>
          <p:cNvPr id="55" name="淘宝店chenying0907出品 54"/>
          <p:cNvSpPr/>
          <p:nvPr/>
        </p:nvSpPr>
        <p:spPr>
          <a:xfrm>
            <a:off x="4277657" y="2079350"/>
            <a:ext cx="1496970" cy="346224"/>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目标</a:t>
            </a:r>
            <a:endParaRPr lang="en-US" altLang="zh-CN" b="1" dirty="0">
              <a:solidFill>
                <a:schemeClr val="bg1"/>
              </a:solidFill>
              <a:latin typeface="微软雅黑" pitchFamily="34" charset="-122"/>
              <a:ea typeface="微软雅黑" pitchFamily="34" charset="-122"/>
            </a:endParaRPr>
          </a:p>
        </p:txBody>
      </p:sp>
      <p:sp>
        <p:nvSpPr>
          <p:cNvPr id="56" name="淘宝店chenying0907出品 55"/>
          <p:cNvSpPr/>
          <p:nvPr/>
        </p:nvSpPr>
        <p:spPr>
          <a:xfrm>
            <a:off x="6083774" y="1977462"/>
            <a:ext cx="2144358" cy="530890"/>
          </a:xfrm>
          <a:prstGeom prst="rect">
            <a:avLst/>
          </a:prstGeom>
        </p:spPr>
        <p:txBody>
          <a:bodyPr wrap="square" lIns="68555" tIns="34278" rIns="68555" bIns="34278">
            <a:spAutoFit/>
          </a:bodyPr>
          <a:lstStyle/>
          <a:p>
            <a:r>
              <a:rPr lang="zh-CN" altLang="en-US" sz="1500" b="1" dirty="0" smtClean="0">
                <a:solidFill>
                  <a:srgbClr val="C00000"/>
                </a:solidFill>
                <a:latin typeface="微软雅黑" pitchFamily="34" charset="-122"/>
                <a:ea typeface="微软雅黑" pitchFamily="34" charset="-122"/>
              </a:rPr>
              <a:t>武汉胜则湖北胜</a:t>
            </a:r>
            <a:endParaRPr lang="en-US" altLang="zh-CN" sz="1500" b="1" dirty="0" smtClean="0">
              <a:solidFill>
                <a:srgbClr val="C00000"/>
              </a:solidFill>
              <a:latin typeface="微软雅黑" pitchFamily="34" charset="-122"/>
              <a:ea typeface="微软雅黑" pitchFamily="34" charset="-122"/>
            </a:endParaRPr>
          </a:p>
          <a:p>
            <a:r>
              <a:rPr lang="zh-CN" altLang="en-US" sz="1500" b="1" dirty="0" smtClean="0">
                <a:solidFill>
                  <a:srgbClr val="C00000"/>
                </a:solidFill>
                <a:latin typeface="微软雅黑" pitchFamily="34" charset="-122"/>
                <a:ea typeface="微软雅黑" pitchFamily="34" charset="-122"/>
              </a:rPr>
              <a:t>湖北省则全国胜</a:t>
            </a:r>
            <a:endParaRPr lang="en-US" altLang="zh-CN" sz="1500" b="1" dirty="0">
              <a:solidFill>
                <a:srgbClr val="C00000"/>
              </a:solidFill>
              <a:latin typeface="微软雅黑" pitchFamily="34" charset="-122"/>
              <a:ea typeface="微软雅黑" pitchFamily="34" charset="-122"/>
            </a:endParaRPr>
          </a:p>
        </p:txBody>
      </p:sp>
      <p:sp>
        <p:nvSpPr>
          <p:cNvPr id="58" name="淘宝店chenying0907出品 3"/>
          <p:cNvSpPr/>
          <p:nvPr/>
        </p:nvSpPr>
        <p:spPr>
          <a:xfrm>
            <a:off x="4316844" y="2787774"/>
            <a:ext cx="1496970" cy="324036"/>
          </a:xfrm>
          <a:prstGeom prst="rect">
            <a:avLst/>
          </a:prstGeom>
          <a:solidFill>
            <a:schemeClr val="tx1">
              <a:lumMod val="75000"/>
              <a:lumOff val="25000"/>
              <a:alpha val="8705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dirty="0">
              <a:solidFill>
                <a:schemeClr val="bg1">
                  <a:lumMod val="95000"/>
                </a:schemeClr>
              </a:solidFill>
            </a:endParaRPr>
          </a:p>
        </p:txBody>
      </p:sp>
      <p:sp>
        <p:nvSpPr>
          <p:cNvPr id="59" name="淘宝店chenying0907出品 58"/>
          <p:cNvSpPr/>
          <p:nvPr/>
        </p:nvSpPr>
        <p:spPr>
          <a:xfrm>
            <a:off x="4316845" y="2781428"/>
            <a:ext cx="1496970" cy="346224"/>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总要求</a:t>
            </a:r>
            <a:endParaRPr lang="en-US" altLang="zh-CN" b="1" dirty="0">
              <a:solidFill>
                <a:schemeClr val="bg1"/>
              </a:solidFill>
              <a:latin typeface="微软雅黑" pitchFamily="34" charset="-122"/>
              <a:ea typeface="微软雅黑" pitchFamily="34" charset="-122"/>
            </a:endParaRPr>
          </a:p>
        </p:txBody>
      </p:sp>
      <p:grpSp>
        <p:nvGrpSpPr>
          <p:cNvPr id="21" name="组合 20"/>
          <p:cNvGrpSpPr/>
          <p:nvPr/>
        </p:nvGrpSpPr>
        <p:grpSpPr>
          <a:xfrm>
            <a:off x="406594" y="129271"/>
            <a:ext cx="3031576" cy="479931"/>
            <a:chOff x="406594" y="129271"/>
            <a:chExt cx="3031576" cy="479931"/>
          </a:xfrm>
        </p:grpSpPr>
        <p:sp>
          <p:nvSpPr>
            <p:cNvPr id="22"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习近平这样指挥中国战“疫”</a:t>
              </a:r>
            </a:p>
          </p:txBody>
        </p:sp>
      </p:grpSp>
      <p:grpSp>
        <p:nvGrpSpPr>
          <p:cNvPr id="3" name="组合 2"/>
          <p:cNvGrpSpPr/>
          <p:nvPr/>
        </p:nvGrpSpPr>
        <p:grpSpPr>
          <a:xfrm>
            <a:off x="1585465" y="3756497"/>
            <a:ext cx="839053" cy="839272"/>
            <a:chOff x="1585465" y="3756497"/>
            <a:chExt cx="839053" cy="839272"/>
          </a:xfrm>
        </p:grpSpPr>
        <p:sp>
          <p:nvSpPr>
            <p:cNvPr id="26" name="淘宝店chenying0907出品 95"/>
            <p:cNvSpPr/>
            <p:nvPr/>
          </p:nvSpPr>
          <p:spPr>
            <a:xfrm>
              <a:off x="1585465" y="3756497"/>
              <a:ext cx="839053" cy="839272"/>
            </a:xfrm>
            <a:prstGeom prst="ellipse">
              <a:avLst/>
            </a:prstGeom>
            <a:solidFill>
              <a:srgbClr val="C0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27" name="TextBox 96"/>
            <p:cNvSpPr txBox="1"/>
            <p:nvPr/>
          </p:nvSpPr>
          <p:spPr>
            <a:xfrm>
              <a:off x="1585465" y="3833740"/>
              <a:ext cx="735836" cy="684785"/>
            </a:xfrm>
            <a:prstGeom prst="rect">
              <a:avLst/>
            </a:prstGeom>
            <a:noFill/>
          </p:spPr>
          <p:txBody>
            <a:bodyPr wrap="square" lIns="68562" tIns="34281" rIns="68562" bIns="34281" rtlCol="0">
              <a:spAutoFit/>
            </a:bodyPr>
            <a:lstStyle/>
            <a:p>
              <a:pPr algn="ctr"/>
              <a:r>
                <a:rPr lang="zh-CN" altLang="en-US" sz="4000" dirty="0" smtClean="0">
                  <a:solidFill>
                    <a:schemeClr val="bg1"/>
                  </a:solidFill>
                  <a:latin typeface="叶根友毛笔行书简体" panose="02010601030101010101" pitchFamily="2" charset="-122"/>
                  <a:ea typeface="叶根友毛笔行书简体" panose="02010601030101010101" pitchFamily="2" charset="-122"/>
                </a:rPr>
                <a:t>运</a:t>
              </a:r>
              <a:endParaRPr lang="zh-CN" altLang="en-US" sz="4000" dirty="0">
                <a:solidFill>
                  <a:schemeClr val="bg1"/>
                </a:solidFill>
                <a:latin typeface="叶根友毛笔行书简体" panose="02010601030101010101" pitchFamily="2" charset="-122"/>
                <a:ea typeface="叶根友毛笔行书简体" panose="02010601030101010101" pitchFamily="2" charset="-122"/>
              </a:endParaRPr>
            </a:p>
          </p:txBody>
        </p:sp>
      </p:grpSp>
      <p:grpSp>
        <p:nvGrpSpPr>
          <p:cNvPr id="4" name="组合 3"/>
          <p:cNvGrpSpPr/>
          <p:nvPr/>
        </p:nvGrpSpPr>
        <p:grpSpPr>
          <a:xfrm>
            <a:off x="3180167" y="3756497"/>
            <a:ext cx="839053" cy="839272"/>
            <a:chOff x="2520740" y="3765948"/>
            <a:chExt cx="839053" cy="839272"/>
          </a:xfrm>
        </p:grpSpPr>
        <p:sp>
          <p:nvSpPr>
            <p:cNvPr id="28" name="淘宝店chenying0907出品 97"/>
            <p:cNvSpPr/>
            <p:nvPr/>
          </p:nvSpPr>
          <p:spPr>
            <a:xfrm>
              <a:off x="2520740" y="3765948"/>
              <a:ext cx="839053" cy="839272"/>
            </a:xfrm>
            <a:prstGeom prst="ellipse">
              <a:avLst/>
            </a:prstGeom>
            <a:solidFill>
              <a:schemeClr val="tx1">
                <a:lumMod val="75000"/>
                <a:lumOff val="2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29" name="TextBox 98"/>
            <p:cNvSpPr txBox="1"/>
            <p:nvPr/>
          </p:nvSpPr>
          <p:spPr>
            <a:xfrm>
              <a:off x="2615332" y="3843190"/>
              <a:ext cx="710626" cy="684785"/>
            </a:xfrm>
            <a:prstGeom prst="rect">
              <a:avLst/>
            </a:prstGeom>
            <a:noFill/>
          </p:spPr>
          <p:txBody>
            <a:bodyPr wrap="square" lIns="68562" tIns="34281" rIns="68562" bIns="34281" rtlCol="0">
              <a:spAutoFit/>
            </a:bodyPr>
            <a:lstStyle/>
            <a:p>
              <a:pPr algn="ctr"/>
              <a:r>
                <a:rPr lang="zh-CN" altLang="en-US" sz="4000" dirty="0">
                  <a:solidFill>
                    <a:schemeClr val="bg1"/>
                  </a:solidFill>
                  <a:latin typeface="叶根友毛笔行书简体" panose="02010601030101010101" pitchFamily="2" charset="-122"/>
                  <a:ea typeface="叶根友毛笔行书简体" panose="02010601030101010101" pitchFamily="2" charset="-122"/>
                </a:rPr>
                <a:t>筹</a:t>
              </a:r>
            </a:p>
          </p:txBody>
        </p:sp>
      </p:grpSp>
      <p:grpSp>
        <p:nvGrpSpPr>
          <p:cNvPr id="5" name="组合 4"/>
          <p:cNvGrpSpPr/>
          <p:nvPr/>
        </p:nvGrpSpPr>
        <p:grpSpPr>
          <a:xfrm>
            <a:off x="4774869" y="3756497"/>
            <a:ext cx="839053" cy="839272"/>
            <a:chOff x="3438603" y="3765948"/>
            <a:chExt cx="839053" cy="839272"/>
          </a:xfrm>
        </p:grpSpPr>
        <p:sp>
          <p:nvSpPr>
            <p:cNvPr id="30" name="淘宝店chenying0907出品 99"/>
            <p:cNvSpPr/>
            <p:nvPr/>
          </p:nvSpPr>
          <p:spPr>
            <a:xfrm>
              <a:off x="3438603" y="3765948"/>
              <a:ext cx="839053" cy="839272"/>
            </a:xfrm>
            <a:prstGeom prst="ellipse">
              <a:avLst/>
            </a:prstGeom>
            <a:solidFill>
              <a:srgbClr val="C0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1" name="TextBox 100"/>
            <p:cNvSpPr txBox="1"/>
            <p:nvPr/>
          </p:nvSpPr>
          <p:spPr>
            <a:xfrm>
              <a:off x="3471543" y="3840308"/>
              <a:ext cx="726361" cy="684785"/>
            </a:xfrm>
            <a:prstGeom prst="rect">
              <a:avLst/>
            </a:prstGeom>
            <a:noFill/>
          </p:spPr>
          <p:txBody>
            <a:bodyPr wrap="square" lIns="68562" tIns="34281" rIns="68562" bIns="34281" rtlCol="0">
              <a:spAutoFit/>
            </a:bodyPr>
            <a:lstStyle/>
            <a:p>
              <a:pPr algn="ctr"/>
              <a:r>
                <a:rPr lang="zh-CN" altLang="en-US" sz="4000" dirty="0">
                  <a:solidFill>
                    <a:schemeClr val="bg1"/>
                  </a:solidFill>
                  <a:latin typeface="叶根友毛笔行书简体" panose="02010601030101010101" pitchFamily="2" charset="-122"/>
                  <a:ea typeface="叶根友毛笔行书简体" panose="02010601030101010101" pitchFamily="2" charset="-122"/>
                </a:rPr>
                <a:t>帷</a:t>
              </a:r>
            </a:p>
          </p:txBody>
        </p:sp>
      </p:grpSp>
      <p:grpSp>
        <p:nvGrpSpPr>
          <p:cNvPr id="6" name="组合 5"/>
          <p:cNvGrpSpPr/>
          <p:nvPr/>
        </p:nvGrpSpPr>
        <p:grpSpPr>
          <a:xfrm>
            <a:off x="6369571" y="3756497"/>
            <a:ext cx="839053" cy="839272"/>
            <a:chOff x="4356465" y="3765948"/>
            <a:chExt cx="839053" cy="839272"/>
          </a:xfrm>
        </p:grpSpPr>
        <p:sp>
          <p:nvSpPr>
            <p:cNvPr id="32" name="淘宝店chenying0907出品 101"/>
            <p:cNvSpPr/>
            <p:nvPr/>
          </p:nvSpPr>
          <p:spPr>
            <a:xfrm>
              <a:off x="4356465" y="3765948"/>
              <a:ext cx="839053" cy="839272"/>
            </a:xfrm>
            <a:prstGeom prst="ellipse">
              <a:avLst/>
            </a:prstGeom>
            <a:solidFill>
              <a:schemeClr val="tx1">
                <a:lumMod val="75000"/>
                <a:lumOff val="2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33" name="TextBox 102"/>
            <p:cNvSpPr txBox="1"/>
            <p:nvPr/>
          </p:nvSpPr>
          <p:spPr>
            <a:xfrm>
              <a:off x="4422361" y="3840307"/>
              <a:ext cx="701150" cy="684785"/>
            </a:xfrm>
            <a:prstGeom prst="rect">
              <a:avLst/>
            </a:prstGeom>
            <a:noFill/>
          </p:spPr>
          <p:txBody>
            <a:bodyPr wrap="square" lIns="68562" tIns="34281" rIns="68562" bIns="34281" rtlCol="0">
              <a:spAutoFit/>
            </a:bodyPr>
            <a:lstStyle/>
            <a:p>
              <a:pPr algn="ctr"/>
              <a:r>
                <a:rPr lang="zh-CN" altLang="en-US" sz="4000" dirty="0">
                  <a:solidFill>
                    <a:schemeClr val="bg1"/>
                  </a:solidFill>
                  <a:latin typeface="叶根友毛笔行书简体" panose="02010601030101010101" pitchFamily="2" charset="-122"/>
                  <a:ea typeface="叶根友毛笔行书简体" panose="02010601030101010101" pitchFamily="2" charset="-122"/>
                </a:rPr>
                <a:t>幄</a:t>
              </a:r>
            </a:p>
          </p:txBody>
        </p:sp>
      </p:grpSp>
      <p:grpSp>
        <p:nvGrpSpPr>
          <p:cNvPr id="7" name="组合 6"/>
          <p:cNvGrpSpPr/>
          <p:nvPr/>
        </p:nvGrpSpPr>
        <p:grpSpPr>
          <a:xfrm>
            <a:off x="702757" y="1156824"/>
            <a:ext cx="3316463" cy="2090806"/>
            <a:chOff x="2560064" y="1481280"/>
            <a:chExt cx="6925139" cy="4365833"/>
          </a:xfrm>
          <a:solidFill>
            <a:schemeClr val="accent2">
              <a:lumMod val="40000"/>
              <a:lumOff val="60000"/>
            </a:schemeClr>
          </a:solidFill>
          <a:effectLst>
            <a:outerShdw blurRad="50800" dist="38100" dir="5400000" algn="t" rotWithShape="0">
              <a:prstClr val="black">
                <a:alpha val="40000"/>
              </a:prstClr>
            </a:outerShdw>
          </a:effectLst>
        </p:grpSpPr>
        <p:sp>
          <p:nvSpPr>
            <p:cNvPr id="68" name="Freeform 7"/>
            <p:cNvSpPr>
              <a:spLocks/>
            </p:cNvSpPr>
            <p:nvPr/>
          </p:nvSpPr>
          <p:spPr bwMode="auto">
            <a:xfrm>
              <a:off x="6924450" y="2836852"/>
              <a:ext cx="1081553" cy="1552862"/>
            </a:xfrm>
            <a:custGeom>
              <a:avLst/>
              <a:gdLst>
                <a:gd name="T0" fmla="*/ 338 w 340"/>
                <a:gd name="T1" fmla="*/ 72 h 488"/>
                <a:gd name="T2" fmla="*/ 340 w 340"/>
                <a:gd name="T3" fmla="*/ 54 h 488"/>
                <a:gd name="T4" fmla="*/ 336 w 340"/>
                <a:gd name="T5" fmla="*/ 28 h 488"/>
                <a:gd name="T6" fmla="*/ 330 w 340"/>
                <a:gd name="T7" fmla="*/ 28 h 488"/>
                <a:gd name="T8" fmla="*/ 300 w 340"/>
                <a:gd name="T9" fmla="*/ 34 h 488"/>
                <a:gd name="T10" fmla="*/ 272 w 340"/>
                <a:gd name="T11" fmla="*/ 26 h 488"/>
                <a:gd name="T12" fmla="*/ 250 w 340"/>
                <a:gd name="T13" fmla="*/ 10 h 488"/>
                <a:gd name="T14" fmla="*/ 228 w 340"/>
                <a:gd name="T15" fmla="*/ 0 h 488"/>
                <a:gd name="T16" fmla="*/ 214 w 340"/>
                <a:gd name="T17" fmla="*/ 6 h 488"/>
                <a:gd name="T18" fmla="*/ 210 w 340"/>
                <a:gd name="T19" fmla="*/ 12 h 488"/>
                <a:gd name="T20" fmla="*/ 206 w 340"/>
                <a:gd name="T21" fmla="*/ 132 h 488"/>
                <a:gd name="T22" fmla="*/ 188 w 340"/>
                <a:gd name="T23" fmla="*/ 144 h 488"/>
                <a:gd name="T24" fmla="*/ 166 w 340"/>
                <a:gd name="T25" fmla="*/ 148 h 488"/>
                <a:gd name="T26" fmla="*/ 152 w 340"/>
                <a:gd name="T27" fmla="*/ 142 h 488"/>
                <a:gd name="T28" fmla="*/ 140 w 340"/>
                <a:gd name="T29" fmla="*/ 146 h 488"/>
                <a:gd name="T30" fmla="*/ 116 w 340"/>
                <a:gd name="T31" fmla="*/ 142 h 488"/>
                <a:gd name="T32" fmla="*/ 108 w 340"/>
                <a:gd name="T33" fmla="*/ 142 h 488"/>
                <a:gd name="T34" fmla="*/ 96 w 340"/>
                <a:gd name="T35" fmla="*/ 158 h 488"/>
                <a:gd name="T36" fmla="*/ 90 w 340"/>
                <a:gd name="T37" fmla="*/ 160 h 488"/>
                <a:gd name="T38" fmla="*/ 76 w 340"/>
                <a:gd name="T39" fmla="*/ 154 h 488"/>
                <a:gd name="T40" fmla="*/ 66 w 340"/>
                <a:gd name="T41" fmla="*/ 160 h 488"/>
                <a:gd name="T42" fmla="*/ 52 w 340"/>
                <a:gd name="T43" fmla="*/ 154 h 488"/>
                <a:gd name="T44" fmla="*/ 38 w 340"/>
                <a:gd name="T45" fmla="*/ 144 h 488"/>
                <a:gd name="T46" fmla="*/ 12 w 340"/>
                <a:gd name="T47" fmla="*/ 148 h 488"/>
                <a:gd name="T48" fmla="*/ 0 w 340"/>
                <a:gd name="T49" fmla="*/ 186 h 488"/>
                <a:gd name="T50" fmla="*/ 48 w 340"/>
                <a:gd name="T51" fmla="*/ 220 h 488"/>
                <a:gd name="T52" fmla="*/ 58 w 340"/>
                <a:gd name="T53" fmla="*/ 242 h 488"/>
                <a:gd name="T54" fmla="*/ 56 w 340"/>
                <a:gd name="T55" fmla="*/ 262 h 488"/>
                <a:gd name="T56" fmla="*/ 34 w 340"/>
                <a:gd name="T57" fmla="*/ 282 h 488"/>
                <a:gd name="T58" fmla="*/ 18 w 340"/>
                <a:gd name="T59" fmla="*/ 302 h 488"/>
                <a:gd name="T60" fmla="*/ 14 w 340"/>
                <a:gd name="T61" fmla="*/ 322 h 488"/>
                <a:gd name="T62" fmla="*/ 36 w 340"/>
                <a:gd name="T63" fmla="*/ 372 h 488"/>
                <a:gd name="T64" fmla="*/ 40 w 340"/>
                <a:gd name="T65" fmla="*/ 416 h 488"/>
                <a:gd name="T66" fmla="*/ 58 w 340"/>
                <a:gd name="T67" fmla="*/ 488 h 488"/>
                <a:gd name="T68" fmla="*/ 82 w 340"/>
                <a:gd name="T69" fmla="*/ 466 h 488"/>
                <a:gd name="T70" fmla="*/ 100 w 340"/>
                <a:gd name="T71" fmla="*/ 474 h 488"/>
                <a:gd name="T72" fmla="*/ 114 w 340"/>
                <a:gd name="T73" fmla="*/ 488 h 488"/>
                <a:gd name="T74" fmla="*/ 118 w 340"/>
                <a:gd name="T75" fmla="*/ 482 h 488"/>
                <a:gd name="T76" fmla="*/ 156 w 340"/>
                <a:gd name="T77" fmla="*/ 448 h 488"/>
                <a:gd name="T78" fmla="*/ 172 w 340"/>
                <a:gd name="T79" fmla="*/ 426 h 488"/>
                <a:gd name="T80" fmla="*/ 178 w 340"/>
                <a:gd name="T81" fmla="*/ 386 h 488"/>
                <a:gd name="T82" fmla="*/ 176 w 340"/>
                <a:gd name="T83" fmla="*/ 362 h 488"/>
                <a:gd name="T84" fmla="*/ 190 w 340"/>
                <a:gd name="T85" fmla="*/ 354 h 488"/>
                <a:gd name="T86" fmla="*/ 242 w 340"/>
                <a:gd name="T87" fmla="*/ 352 h 488"/>
                <a:gd name="T88" fmla="*/ 238 w 340"/>
                <a:gd name="T89" fmla="*/ 300 h 488"/>
                <a:gd name="T90" fmla="*/ 236 w 340"/>
                <a:gd name="T91" fmla="*/ 258 h 488"/>
                <a:gd name="T92" fmla="*/ 244 w 340"/>
                <a:gd name="T93" fmla="*/ 240 h 488"/>
                <a:gd name="T94" fmla="*/ 256 w 340"/>
                <a:gd name="T95" fmla="*/ 220 h 488"/>
                <a:gd name="T96" fmla="*/ 252 w 340"/>
                <a:gd name="T97" fmla="*/ 204 h 488"/>
                <a:gd name="T98" fmla="*/ 250 w 340"/>
                <a:gd name="T99" fmla="*/ 180 h 488"/>
                <a:gd name="T100" fmla="*/ 270 w 340"/>
                <a:gd name="T101" fmla="*/ 168 h 488"/>
                <a:gd name="T102" fmla="*/ 310 w 340"/>
                <a:gd name="T103" fmla="*/ 170 h 488"/>
                <a:gd name="T104" fmla="*/ 310 w 340"/>
                <a:gd name="T105" fmla="*/ 162 h 488"/>
                <a:gd name="T106" fmla="*/ 326 w 340"/>
                <a:gd name="T107" fmla="*/ 126 h 488"/>
                <a:gd name="T108" fmla="*/ 332 w 340"/>
                <a:gd name="T109" fmla="*/ 94 h 4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40" h="488">
                  <a:moveTo>
                    <a:pt x="338" y="72"/>
                  </a:moveTo>
                  <a:lnTo>
                    <a:pt x="338" y="72"/>
                  </a:lnTo>
                  <a:lnTo>
                    <a:pt x="340" y="54"/>
                  </a:lnTo>
                  <a:lnTo>
                    <a:pt x="340" y="34"/>
                  </a:lnTo>
                  <a:lnTo>
                    <a:pt x="338" y="30"/>
                  </a:lnTo>
                  <a:lnTo>
                    <a:pt x="336" y="28"/>
                  </a:lnTo>
                  <a:lnTo>
                    <a:pt x="334" y="28"/>
                  </a:lnTo>
                  <a:lnTo>
                    <a:pt x="332" y="28"/>
                  </a:lnTo>
                  <a:lnTo>
                    <a:pt x="330" y="28"/>
                  </a:lnTo>
                  <a:lnTo>
                    <a:pt x="310" y="34"/>
                  </a:lnTo>
                  <a:lnTo>
                    <a:pt x="300" y="34"/>
                  </a:lnTo>
                  <a:lnTo>
                    <a:pt x="292" y="32"/>
                  </a:lnTo>
                  <a:lnTo>
                    <a:pt x="282" y="30"/>
                  </a:lnTo>
                  <a:lnTo>
                    <a:pt x="272" y="26"/>
                  </a:lnTo>
                  <a:lnTo>
                    <a:pt x="262" y="20"/>
                  </a:lnTo>
                  <a:lnTo>
                    <a:pt x="250" y="10"/>
                  </a:lnTo>
                  <a:lnTo>
                    <a:pt x="242" y="4"/>
                  </a:lnTo>
                  <a:lnTo>
                    <a:pt x="234" y="0"/>
                  </a:lnTo>
                  <a:lnTo>
                    <a:pt x="228" y="0"/>
                  </a:lnTo>
                  <a:lnTo>
                    <a:pt x="224" y="0"/>
                  </a:lnTo>
                  <a:lnTo>
                    <a:pt x="218" y="2"/>
                  </a:lnTo>
                  <a:lnTo>
                    <a:pt x="214" y="6"/>
                  </a:lnTo>
                  <a:lnTo>
                    <a:pt x="208" y="12"/>
                  </a:lnTo>
                  <a:lnTo>
                    <a:pt x="210" y="12"/>
                  </a:lnTo>
                  <a:lnTo>
                    <a:pt x="210" y="62"/>
                  </a:lnTo>
                  <a:lnTo>
                    <a:pt x="208" y="102"/>
                  </a:lnTo>
                  <a:lnTo>
                    <a:pt x="206" y="132"/>
                  </a:lnTo>
                  <a:lnTo>
                    <a:pt x="200" y="136"/>
                  </a:lnTo>
                  <a:lnTo>
                    <a:pt x="188" y="144"/>
                  </a:lnTo>
                  <a:lnTo>
                    <a:pt x="180" y="148"/>
                  </a:lnTo>
                  <a:lnTo>
                    <a:pt x="172" y="148"/>
                  </a:lnTo>
                  <a:lnTo>
                    <a:pt x="166" y="148"/>
                  </a:lnTo>
                  <a:lnTo>
                    <a:pt x="160" y="142"/>
                  </a:lnTo>
                  <a:lnTo>
                    <a:pt x="152" y="142"/>
                  </a:lnTo>
                  <a:lnTo>
                    <a:pt x="144" y="144"/>
                  </a:lnTo>
                  <a:lnTo>
                    <a:pt x="140" y="146"/>
                  </a:lnTo>
                  <a:lnTo>
                    <a:pt x="134" y="146"/>
                  </a:lnTo>
                  <a:lnTo>
                    <a:pt x="126" y="144"/>
                  </a:lnTo>
                  <a:lnTo>
                    <a:pt x="116" y="142"/>
                  </a:lnTo>
                  <a:lnTo>
                    <a:pt x="114" y="142"/>
                  </a:lnTo>
                  <a:lnTo>
                    <a:pt x="108" y="142"/>
                  </a:lnTo>
                  <a:lnTo>
                    <a:pt x="102" y="146"/>
                  </a:lnTo>
                  <a:lnTo>
                    <a:pt x="98" y="152"/>
                  </a:lnTo>
                  <a:lnTo>
                    <a:pt x="96" y="158"/>
                  </a:lnTo>
                  <a:lnTo>
                    <a:pt x="94" y="160"/>
                  </a:lnTo>
                  <a:lnTo>
                    <a:pt x="90" y="160"/>
                  </a:lnTo>
                  <a:lnTo>
                    <a:pt x="84" y="160"/>
                  </a:lnTo>
                  <a:lnTo>
                    <a:pt x="76" y="154"/>
                  </a:lnTo>
                  <a:lnTo>
                    <a:pt x="74" y="156"/>
                  </a:lnTo>
                  <a:lnTo>
                    <a:pt x="70" y="160"/>
                  </a:lnTo>
                  <a:lnTo>
                    <a:pt x="66" y="160"/>
                  </a:lnTo>
                  <a:lnTo>
                    <a:pt x="62" y="160"/>
                  </a:lnTo>
                  <a:lnTo>
                    <a:pt x="56" y="158"/>
                  </a:lnTo>
                  <a:lnTo>
                    <a:pt x="52" y="154"/>
                  </a:lnTo>
                  <a:lnTo>
                    <a:pt x="46" y="148"/>
                  </a:lnTo>
                  <a:lnTo>
                    <a:pt x="38" y="144"/>
                  </a:lnTo>
                  <a:lnTo>
                    <a:pt x="28" y="144"/>
                  </a:lnTo>
                  <a:lnTo>
                    <a:pt x="20" y="144"/>
                  </a:lnTo>
                  <a:lnTo>
                    <a:pt x="12" y="148"/>
                  </a:lnTo>
                  <a:lnTo>
                    <a:pt x="6" y="156"/>
                  </a:lnTo>
                  <a:lnTo>
                    <a:pt x="2" y="168"/>
                  </a:lnTo>
                  <a:lnTo>
                    <a:pt x="0" y="186"/>
                  </a:lnTo>
                  <a:lnTo>
                    <a:pt x="48" y="220"/>
                  </a:lnTo>
                  <a:lnTo>
                    <a:pt x="52" y="226"/>
                  </a:lnTo>
                  <a:lnTo>
                    <a:pt x="56" y="236"/>
                  </a:lnTo>
                  <a:lnTo>
                    <a:pt x="58" y="242"/>
                  </a:lnTo>
                  <a:lnTo>
                    <a:pt x="60" y="250"/>
                  </a:lnTo>
                  <a:lnTo>
                    <a:pt x="58" y="256"/>
                  </a:lnTo>
                  <a:lnTo>
                    <a:pt x="56" y="262"/>
                  </a:lnTo>
                  <a:lnTo>
                    <a:pt x="44" y="272"/>
                  </a:lnTo>
                  <a:lnTo>
                    <a:pt x="34" y="282"/>
                  </a:lnTo>
                  <a:lnTo>
                    <a:pt x="24" y="290"/>
                  </a:lnTo>
                  <a:lnTo>
                    <a:pt x="18" y="302"/>
                  </a:lnTo>
                  <a:lnTo>
                    <a:pt x="14" y="312"/>
                  </a:lnTo>
                  <a:lnTo>
                    <a:pt x="14" y="322"/>
                  </a:lnTo>
                  <a:lnTo>
                    <a:pt x="24" y="338"/>
                  </a:lnTo>
                  <a:lnTo>
                    <a:pt x="30" y="356"/>
                  </a:lnTo>
                  <a:lnTo>
                    <a:pt x="36" y="372"/>
                  </a:lnTo>
                  <a:lnTo>
                    <a:pt x="38" y="386"/>
                  </a:lnTo>
                  <a:lnTo>
                    <a:pt x="40" y="408"/>
                  </a:lnTo>
                  <a:lnTo>
                    <a:pt x="40" y="416"/>
                  </a:lnTo>
                  <a:lnTo>
                    <a:pt x="44" y="464"/>
                  </a:lnTo>
                  <a:lnTo>
                    <a:pt x="58" y="486"/>
                  </a:lnTo>
                  <a:lnTo>
                    <a:pt x="58" y="488"/>
                  </a:lnTo>
                  <a:lnTo>
                    <a:pt x="72" y="474"/>
                  </a:lnTo>
                  <a:lnTo>
                    <a:pt x="82" y="466"/>
                  </a:lnTo>
                  <a:lnTo>
                    <a:pt x="90" y="466"/>
                  </a:lnTo>
                  <a:lnTo>
                    <a:pt x="96" y="468"/>
                  </a:lnTo>
                  <a:lnTo>
                    <a:pt x="100" y="474"/>
                  </a:lnTo>
                  <a:lnTo>
                    <a:pt x="104" y="478"/>
                  </a:lnTo>
                  <a:lnTo>
                    <a:pt x="106" y="486"/>
                  </a:lnTo>
                  <a:lnTo>
                    <a:pt x="114" y="488"/>
                  </a:lnTo>
                  <a:lnTo>
                    <a:pt x="118" y="482"/>
                  </a:lnTo>
                  <a:lnTo>
                    <a:pt x="126" y="474"/>
                  </a:lnTo>
                  <a:lnTo>
                    <a:pt x="138" y="464"/>
                  </a:lnTo>
                  <a:lnTo>
                    <a:pt x="156" y="448"/>
                  </a:lnTo>
                  <a:lnTo>
                    <a:pt x="166" y="436"/>
                  </a:lnTo>
                  <a:lnTo>
                    <a:pt x="172" y="426"/>
                  </a:lnTo>
                  <a:lnTo>
                    <a:pt x="176" y="416"/>
                  </a:lnTo>
                  <a:lnTo>
                    <a:pt x="178" y="406"/>
                  </a:lnTo>
                  <a:lnTo>
                    <a:pt x="178" y="386"/>
                  </a:lnTo>
                  <a:lnTo>
                    <a:pt x="176" y="370"/>
                  </a:lnTo>
                  <a:lnTo>
                    <a:pt x="176" y="362"/>
                  </a:lnTo>
                  <a:lnTo>
                    <a:pt x="180" y="358"/>
                  </a:lnTo>
                  <a:lnTo>
                    <a:pt x="184" y="354"/>
                  </a:lnTo>
                  <a:lnTo>
                    <a:pt x="190" y="354"/>
                  </a:lnTo>
                  <a:lnTo>
                    <a:pt x="200" y="352"/>
                  </a:lnTo>
                  <a:lnTo>
                    <a:pt x="204" y="352"/>
                  </a:lnTo>
                  <a:lnTo>
                    <a:pt x="242" y="352"/>
                  </a:lnTo>
                  <a:lnTo>
                    <a:pt x="244" y="320"/>
                  </a:lnTo>
                  <a:lnTo>
                    <a:pt x="238" y="300"/>
                  </a:lnTo>
                  <a:lnTo>
                    <a:pt x="234" y="284"/>
                  </a:lnTo>
                  <a:lnTo>
                    <a:pt x="234" y="270"/>
                  </a:lnTo>
                  <a:lnTo>
                    <a:pt x="236" y="258"/>
                  </a:lnTo>
                  <a:lnTo>
                    <a:pt x="238" y="250"/>
                  </a:lnTo>
                  <a:lnTo>
                    <a:pt x="240" y="244"/>
                  </a:lnTo>
                  <a:lnTo>
                    <a:pt x="244" y="240"/>
                  </a:lnTo>
                  <a:lnTo>
                    <a:pt x="252" y="228"/>
                  </a:lnTo>
                  <a:lnTo>
                    <a:pt x="256" y="220"/>
                  </a:lnTo>
                  <a:lnTo>
                    <a:pt x="256" y="214"/>
                  </a:lnTo>
                  <a:lnTo>
                    <a:pt x="252" y="204"/>
                  </a:lnTo>
                  <a:lnTo>
                    <a:pt x="250" y="194"/>
                  </a:lnTo>
                  <a:lnTo>
                    <a:pt x="250" y="186"/>
                  </a:lnTo>
                  <a:lnTo>
                    <a:pt x="250" y="180"/>
                  </a:lnTo>
                  <a:lnTo>
                    <a:pt x="254" y="176"/>
                  </a:lnTo>
                  <a:lnTo>
                    <a:pt x="258" y="172"/>
                  </a:lnTo>
                  <a:lnTo>
                    <a:pt x="270" y="168"/>
                  </a:lnTo>
                  <a:lnTo>
                    <a:pt x="284" y="166"/>
                  </a:lnTo>
                  <a:lnTo>
                    <a:pt x="296" y="168"/>
                  </a:lnTo>
                  <a:lnTo>
                    <a:pt x="310" y="170"/>
                  </a:lnTo>
                  <a:lnTo>
                    <a:pt x="310" y="162"/>
                  </a:lnTo>
                  <a:lnTo>
                    <a:pt x="312" y="154"/>
                  </a:lnTo>
                  <a:lnTo>
                    <a:pt x="318" y="140"/>
                  </a:lnTo>
                  <a:lnTo>
                    <a:pt x="326" y="126"/>
                  </a:lnTo>
                  <a:lnTo>
                    <a:pt x="328" y="112"/>
                  </a:lnTo>
                  <a:lnTo>
                    <a:pt x="332" y="94"/>
                  </a:lnTo>
                  <a:lnTo>
                    <a:pt x="338" y="72"/>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69" name="Freeform 8"/>
            <p:cNvSpPr>
              <a:spLocks/>
            </p:cNvSpPr>
            <p:nvPr/>
          </p:nvSpPr>
          <p:spPr bwMode="auto">
            <a:xfrm>
              <a:off x="5117620" y="4173331"/>
              <a:ext cx="2506659" cy="1285566"/>
            </a:xfrm>
            <a:custGeom>
              <a:avLst/>
              <a:gdLst>
                <a:gd name="T0" fmla="*/ 728 w 788"/>
                <a:gd name="T1" fmla="*/ 138 h 404"/>
                <a:gd name="T2" fmla="*/ 688 w 788"/>
                <a:gd name="T3" fmla="*/ 162 h 404"/>
                <a:gd name="T4" fmla="*/ 640 w 788"/>
                <a:gd name="T5" fmla="*/ 166 h 404"/>
                <a:gd name="T6" fmla="*/ 590 w 788"/>
                <a:gd name="T7" fmla="*/ 150 h 404"/>
                <a:gd name="T8" fmla="*/ 554 w 788"/>
                <a:gd name="T9" fmla="*/ 160 h 404"/>
                <a:gd name="T10" fmla="*/ 516 w 788"/>
                <a:gd name="T11" fmla="*/ 162 h 404"/>
                <a:gd name="T12" fmla="*/ 496 w 788"/>
                <a:gd name="T13" fmla="*/ 148 h 404"/>
                <a:gd name="T14" fmla="*/ 490 w 788"/>
                <a:gd name="T15" fmla="*/ 160 h 404"/>
                <a:gd name="T16" fmla="*/ 460 w 788"/>
                <a:gd name="T17" fmla="*/ 162 h 404"/>
                <a:gd name="T18" fmla="*/ 440 w 788"/>
                <a:gd name="T19" fmla="*/ 166 h 404"/>
                <a:gd name="T20" fmla="*/ 416 w 788"/>
                <a:gd name="T21" fmla="*/ 188 h 404"/>
                <a:gd name="T22" fmla="*/ 390 w 788"/>
                <a:gd name="T23" fmla="*/ 176 h 404"/>
                <a:gd name="T24" fmla="*/ 366 w 788"/>
                <a:gd name="T25" fmla="*/ 164 h 404"/>
                <a:gd name="T26" fmla="*/ 360 w 788"/>
                <a:gd name="T27" fmla="*/ 130 h 404"/>
                <a:gd name="T28" fmla="*/ 346 w 788"/>
                <a:gd name="T29" fmla="*/ 98 h 404"/>
                <a:gd name="T30" fmla="*/ 348 w 788"/>
                <a:gd name="T31" fmla="*/ 76 h 404"/>
                <a:gd name="T32" fmla="*/ 312 w 788"/>
                <a:gd name="T33" fmla="*/ 74 h 404"/>
                <a:gd name="T34" fmla="*/ 288 w 788"/>
                <a:gd name="T35" fmla="*/ 58 h 404"/>
                <a:gd name="T36" fmla="*/ 262 w 788"/>
                <a:gd name="T37" fmla="*/ 58 h 404"/>
                <a:gd name="T38" fmla="*/ 232 w 788"/>
                <a:gd name="T39" fmla="*/ 12 h 404"/>
                <a:gd name="T40" fmla="*/ 220 w 788"/>
                <a:gd name="T41" fmla="*/ 0 h 404"/>
                <a:gd name="T42" fmla="*/ 186 w 788"/>
                <a:gd name="T43" fmla="*/ 48 h 404"/>
                <a:gd name="T44" fmla="*/ 184 w 788"/>
                <a:gd name="T45" fmla="*/ 62 h 404"/>
                <a:gd name="T46" fmla="*/ 196 w 788"/>
                <a:gd name="T47" fmla="*/ 88 h 404"/>
                <a:gd name="T48" fmla="*/ 186 w 788"/>
                <a:gd name="T49" fmla="*/ 120 h 404"/>
                <a:gd name="T50" fmla="*/ 170 w 788"/>
                <a:gd name="T51" fmla="*/ 128 h 404"/>
                <a:gd name="T52" fmla="*/ 154 w 788"/>
                <a:gd name="T53" fmla="*/ 106 h 404"/>
                <a:gd name="T54" fmla="*/ 132 w 788"/>
                <a:gd name="T55" fmla="*/ 100 h 404"/>
                <a:gd name="T56" fmla="*/ 98 w 788"/>
                <a:gd name="T57" fmla="*/ 130 h 404"/>
                <a:gd name="T58" fmla="*/ 94 w 788"/>
                <a:gd name="T59" fmla="*/ 184 h 404"/>
                <a:gd name="T60" fmla="*/ 68 w 788"/>
                <a:gd name="T61" fmla="*/ 190 h 404"/>
                <a:gd name="T62" fmla="*/ 28 w 788"/>
                <a:gd name="T63" fmla="*/ 202 h 404"/>
                <a:gd name="T64" fmla="*/ 22 w 788"/>
                <a:gd name="T65" fmla="*/ 244 h 404"/>
                <a:gd name="T66" fmla="*/ 92 w 788"/>
                <a:gd name="T67" fmla="*/ 270 h 404"/>
                <a:gd name="T68" fmla="*/ 118 w 788"/>
                <a:gd name="T69" fmla="*/ 270 h 404"/>
                <a:gd name="T70" fmla="*/ 132 w 788"/>
                <a:gd name="T71" fmla="*/ 262 h 404"/>
                <a:gd name="T72" fmla="*/ 232 w 788"/>
                <a:gd name="T73" fmla="*/ 304 h 404"/>
                <a:gd name="T74" fmla="*/ 244 w 788"/>
                <a:gd name="T75" fmla="*/ 336 h 404"/>
                <a:gd name="T76" fmla="*/ 268 w 788"/>
                <a:gd name="T77" fmla="*/ 346 h 404"/>
                <a:gd name="T78" fmla="*/ 284 w 788"/>
                <a:gd name="T79" fmla="*/ 352 h 404"/>
                <a:gd name="T80" fmla="*/ 292 w 788"/>
                <a:gd name="T81" fmla="*/ 382 h 404"/>
                <a:gd name="T82" fmla="*/ 300 w 788"/>
                <a:gd name="T83" fmla="*/ 390 h 404"/>
                <a:gd name="T84" fmla="*/ 338 w 788"/>
                <a:gd name="T85" fmla="*/ 358 h 404"/>
                <a:gd name="T86" fmla="*/ 366 w 788"/>
                <a:gd name="T87" fmla="*/ 352 h 404"/>
                <a:gd name="T88" fmla="*/ 400 w 788"/>
                <a:gd name="T89" fmla="*/ 358 h 404"/>
                <a:gd name="T90" fmla="*/ 438 w 788"/>
                <a:gd name="T91" fmla="*/ 314 h 404"/>
                <a:gd name="T92" fmla="*/ 458 w 788"/>
                <a:gd name="T93" fmla="*/ 294 h 404"/>
                <a:gd name="T94" fmla="*/ 470 w 788"/>
                <a:gd name="T95" fmla="*/ 318 h 404"/>
                <a:gd name="T96" fmla="*/ 478 w 788"/>
                <a:gd name="T97" fmla="*/ 374 h 404"/>
                <a:gd name="T98" fmla="*/ 494 w 788"/>
                <a:gd name="T99" fmla="*/ 386 h 404"/>
                <a:gd name="T100" fmla="*/ 520 w 788"/>
                <a:gd name="T101" fmla="*/ 404 h 404"/>
                <a:gd name="T102" fmla="*/ 552 w 788"/>
                <a:gd name="T103" fmla="*/ 368 h 404"/>
                <a:gd name="T104" fmla="*/ 638 w 788"/>
                <a:gd name="T105" fmla="*/ 276 h 404"/>
                <a:gd name="T106" fmla="*/ 650 w 788"/>
                <a:gd name="T107" fmla="*/ 258 h 404"/>
                <a:gd name="T108" fmla="*/ 700 w 788"/>
                <a:gd name="T109" fmla="*/ 228 h 404"/>
                <a:gd name="T110" fmla="*/ 726 w 788"/>
                <a:gd name="T111" fmla="*/ 216 h 404"/>
                <a:gd name="T112" fmla="*/ 774 w 788"/>
                <a:gd name="T113" fmla="*/ 178 h 404"/>
                <a:gd name="T114" fmla="*/ 788 w 788"/>
                <a:gd name="T115" fmla="*/ 154 h 404"/>
                <a:gd name="T116" fmla="*/ 760 w 788"/>
                <a:gd name="T117" fmla="*/ 138 h 40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788" h="404">
                  <a:moveTo>
                    <a:pt x="744" y="136"/>
                  </a:moveTo>
                  <a:lnTo>
                    <a:pt x="744" y="136"/>
                  </a:lnTo>
                  <a:lnTo>
                    <a:pt x="736" y="136"/>
                  </a:lnTo>
                  <a:lnTo>
                    <a:pt x="728" y="138"/>
                  </a:lnTo>
                  <a:lnTo>
                    <a:pt x="714" y="144"/>
                  </a:lnTo>
                  <a:lnTo>
                    <a:pt x="698" y="154"/>
                  </a:lnTo>
                  <a:lnTo>
                    <a:pt x="688" y="162"/>
                  </a:lnTo>
                  <a:lnTo>
                    <a:pt x="676" y="166"/>
                  </a:lnTo>
                  <a:lnTo>
                    <a:pt x="664" y="168"/>
                  </a:lnTo>
                  <a:lnTo>
                    <a:pt x="652" y="168"/>
                  </a:lnTo>
                  <a:lnTo>
                    <a:pt x="640" y="166"/>
                  </a:lnTo>
                  <a:lnTo>
                    <a:pt x="628" y="162"/>
                  </a:lnTo>
                  <a:lnTo>
                    <a:pt x="606" y="156"/>
                  </a:lnTo>
                  <a:lnTo>
                    <a:pt x="590" y="150"/>
                  </a:lnTo>
                  <a:lnTo>
                    <a:pt x="580" y="150"/>
                  </a:lnTo>
                  <a:lnTo>
                    <a:pt x="574" y="150"/>
                  </a:lnTo>
                  <a:lnTo>
                    <a:pt x="572" y="152"/>
                  </a:lnTo>
                  <a:lnTo>
                    <a:pt x="554" y="160"/>
                  </a:lnTo>
                  <a:lnTo>
                    <a:pt x="538" y="164"/>
                  </a:lnTo>
                  <a:lnTo>
                    <a:pt x="526" y="164"/>
                  </a:lnTo>
                  <a:lnTo>
                    <a:pt x="516" y="162"/>
                  </a:lnTo>
                  <a:lnTo>
                    <a:pt x="508" y="158"/>
                  </a:lnTo>
                  <a:lnTo>
                    <a:pt x="502" y="156"/>
                  </a:lnTo>
                  <a:lnTo>
                    <a:pt x="500" y="152"/>
                  </a:lnTo>
                  <a:lnTo>
                    <a:pt x="496" y="148"/>
                  </a:lnTo>
                  <a:lnTo>
                    <a:pt x="494" y="154"/>
                  </a:lnTo>
                  <a:lnTo>
                    <a:pt x="490" y="160"/>
                  </a:lnTo>
                  <a:lnTo>
                    <a:pt x="484" y="164"/>
                  </a:lnTo>
                  <a:lnTo>
                    <a:pt x="472" y="164"/>
                  </a:lnTo>
                  <a:lnTo>
                    <a:pt x="460" y="162"/>
                  </a:lnTo>
                  <a:lnTo>
                    <a:pt x="448" y="162"/>
                  </a:lnTo>
                  <a:lnTo>
                    <a:pt x="444" y="162"/>
                  </a:lnTo>
                  <a:lnTo>
                    <a:pt x="440" y="166"/>
                  </a:lnTo>
                  <a:lnTo>
                    <a:pt x="432" y="174"/>
                  </a:lnTo>
                  <a:lnTo>
                    <a:pt x="424" y="184"/>
                  </a:lnTo>
                  <a:lnTo>
                    <a:pt x="420" y="186"/>
                  </a:lnTo>
                  <a:lnTo>
                    <a:pt x="416" y="188"/>
                  </a:lnTo>
                  <a:lnTo>
                    <a:pt x="410" y="186"/>
                  </a:lnTo>
                  <a:lnTo>
                    <a:pt x="402" y="184"/>
                  </a:lnTo>
                  <a:lnTo>
                    <a:pt x="390" y="176"/>
                  </a:lnTo>
                  <a:lnTo>
                    <a:pt x="380" y="172"/>
                  </a:lnTo>
                  <a:lnTo>
                    <a:pt x="372" y="170"/>
                  </a:lnTo>
                  <a:lnTo>
                    <a:pt x="366" y="164"/>
                  </a:lnTo>
                  <a:lnTo>
                    <a:pt x="366" y="160"/>
                  </a:lnTo>
                  <a:lnTo>
                    <a:pt x="366" y="148"/>
                  </a:lnTo>
                  <a:lnTo>
                    <a:pt x="364" y="140"/>
                  </a:lnTo>
                  <a:lnTo>
                    <a:pt x="360" y="130"/>
                  </a:lnTo>
                  <a:lnTo>
                    <a:pt x="356" y="120"/>
                  </a:lnTo>
                  <a:lnTo>
                    <a:pt x="350" y="110"/>
                  </a:lnTo>
                  <a:lnTo>
                    <a:pt x="346" y="98"/>
                  </a:lnTo>
                  <a:lnTo>
                    <a:pt x="344" y="88"/>
                  </a:lnTo>
                  <a:lnTo>
                    <a:pt x="346" y="82"/>
                  </a:lnTo>
                  <a:lnTo>
                    <a:pt x="348" y="76"/>
                  </a:lnTo>
                  <a:lnTo>
                    <a:pt x="338" y="78"/>
                  </a:lnTo>
                  <a:lnTo>
                    <a:pt x="326" y="78"/>
                  </a:lnTo>
                  <a:lnTo>
                    <a:pt x="312" y="74"/>
                  </a:lnTo>
                  <a:lnTo>
                    <a:pt x="296" y="64"/>
                  </a:lnTo>
                  <a:lnTo>
                    <a:pt x="294" y="62"/>
                  </a:lnTo>
                  <a:lnTo>
                    <a:pt x="288" y="58"/>
                  </a:lnTo>
                  <a:lnTo>
                    <a:pt x="276" y="56"/>
                  </a:lnTo>
                  <a:lnTo>
                    <a:pt x="270" y="56"/>
                  </a:lnTo>
                  <a:lnTo>
                    <a:pt x="262" y="58"/>
                  </a:lnTo>
                  <a:lnTo>
                    <a:pt x="256" y="52"/>
                  </a:lnTo>
                  <a:lnTo>
                    <a:pt x="246" y="36"/>
                  </a:lnTo>
                  <a:lnTo>
                    <a:pt x="232" y="12"/>
                  </a:lnTo>
                  <a:lnTo>
                    <a:pt x="226" y="2"/>
                  </a:lnTo>
                  <a:lnTo>
                    <a:pt x="222" y="0"/>
                  </a:lnTo>
                  <a:lnTo>
                    <a:pt x="220" y="0"/>
                  </a:lnTo>
                  <a:lnTo>
                    <a:pt x="210" y="20"/>
                  </a:lnTo>
                  <a:lnTo>
                    <a:pt x="198" y="36"/>
                  </a:lnTo>
                  <a:lnTo>
                    <a:pt x="192" y="42"/>
                  </a:lnTo>
                  <a:lnTo>
                    <a:pt x="186" y="48"/>
                  </a:lnTo>
                  <a:lnTo>
                    <a:pt x="186" y="50"/>
                  </a:lnTo>
                  <a:lnTo>
                    <a:pt x="184" y="58"/>
                  </a:lnTo>
                  <a:lnTo>
                    <a:pt x="184" y="62"/>
                  </a:lnTo>
                  <a:lnTo>
                    <a:pt x="184" y="66"/>
                  </a:lnTo>
                  <a:lnTo>
                    <a:pt x="188" y="70"/>
                  </a:lnTo>
                  <a:lnTo>
                    <a:pt x="192" y="74"/>
                  </a:lnTo>
                  <a:lnTo>
                    <a:pt x="196" y="88"/>
                  </a:lnTo>
                  <a:lnTo>
                    <a:pt x="218" y="118"/>
                  </a:lnTo>
                  <a:lnTo>
                    <a:pt x="214" y="120"/>
                  </a:lnTo>
                  <a:lnTo>
                    <a:pt x="186" y="120"/>
                  </a:lnTo>
                  <a:lnTo>
                    <a:pt x="184" y="124"/>
                  </a:lnTo>
                  <a:lnTo>
                    <a:pt x="178" y="128"/>
                  </a:lnTo>
                  <a:lnTo>
                    <a:pt x="174" y="128"/>
                  </a:lnTo>
                  <a:lnTo>
                    <a:pt x="170" y="128"/>
                  </a:lnTo>
                  <a:lnTo>
                    <a:pt x="166" y="124"/>
                  </a:lnTo>
                  <a:lnTo>
                    <a:pt x="162" y="118"/>
                  </a:lnTo>
                  <a:lnTo>
                    <a:pt x="154" y="106"/>
                  </a:lnTo>
                  <a:lnTo>
                    <a:pt x="146" y="98"/>
                  </a:lnTo>
                  <a:lnTo>
                    <a:pt x="142" y="96"/>
                  </a:lnTo>
                  <a:lnTo>
                    <a:pt x="138" y="96"/>
                  </a:lnTo>
                  <a:lnTo>
                    <a:pt x="132" y="100"/>
                  </a:lnTo>
                  <a:lnTo>
                    <a:pt x="114" y="112"/>
                  </a:lnTo>
                  <a:lnTo>
                    <a:pt x="104" y="122"/>
                  </a:lnTo>
                  <a:lnTo>
                    <a:pt x="98" y="130"/>
                  </a:lnTo>
                  <a:lnTo>
                    <a:pt x="96" y="146"/>
                  </a:lnTo>
                  <a:lnTo>
                    <a:pt x="94" y="162"/>
                  </a:lnTo>
                  <a:lnTo>
                    <a:pt x="94" y="184"/>
                  </a:lnTo>
                  <a:lnTo>
                    <a:pt x="90" y="186"/>
                  </a:lnTo>
                  <a:lnTo>
                    <a:pt x="68" y="190"/>
                  </a:lnTo>
                  <a:lnTo>
                    <a:pt x="54" y="190"/>
                  </a:lnTo>
                  <a:lnTo>
                    <a:pt x="42" y="194"/>
                  </a:lnTo>
                  <a:lnTo>
                    <a:pt x="28" y="202"/>
                  </a:lnTo>
                  <a:lnTo>
                    <a:pt x="8" y="218"/>
                  </a:lnTo>
                  <a:lnTo>
                    <a:pt x="0" y="226"/>
                  </a:lnTo>
                  <a:lnTo>
                    <a:pt x="22" y="244"/>
                  </a:lnTo>
                  <a:lnTo>
                    <a:pt x="44" y="256"/>
                  </a:lnTo>
                  <a:lnTo>
                    <a:pt x="62" y="264"/>
                  </a:lnTo>
                  <a:lnTo>
                    <a:pt x="78" y="268"/>
                  </a:lnTo>
                  <a:lnTo>
                    <a:pt x="92" y="270"/>
                  </a:lnTo>
                  <a:lnTo>
                    <a:pt x="102" y="272"/>
                  </a:lnTo>
                  <a:lnTo>
                    <a:pt x="110" y="270"/>
                  </a:lnTo>
                  <a:lnTo>
                    <a:pt x="118" y="270"/>
                  </a:lnTo>
                  <a:lnTo>
                    <a:pt x="124" y="268"/>
                  </a:lnTo>
                  <a:lnTo>
                    <a:pt x="128" y="264"/>
                  </a:lnTo>
                  <a:lnTo>
                    <a:pt x="132" y="262"/>
                  </a:lnTo>
                  <a:lnTo>
                    <a:pt x="138" y="264"/>
                  </a:lnTo>
                  <a:lnTo>
                    <a:pt x="144" y="266"/>
                  </a:lnTo>
                  <a:lnTo>
                    <a:pt x="204" y="298"/>
                  </a:lnTo>
                  <a:lnTo>
                    <a:pt x="232" y="304"/>
                  </a:lnTo>
                  <a:lnTo>
                    <a:pt x="228" y="332"/>
                  </a:lnTo>
                  <a:lnTo>
                    <a:pt x="234" y="338"/>
                  </a:lnTo>
                  <a:lnTo>
                    <a:pt x="244" y="336"/>
                  </a:lnTo>
                  <a:lnTo>
                    <a:pt x="252" y="336"/>
                  </a:lnTo>
                  <a:lnTo>
                    <a:pt x="258" y="338"/>
                  </a:lnTo>
                  <a:lnTo>
                    <a:pt x="262" y="342"/>
                  </a:lnTo>
                  <a:lnTo>
                    <a:pt x="268" y="346"/>
                  </a:lnTo>
                  <a:lnTo>
                    <a:pt x="268" y="350"/>
                  </a:lnTo>
                  <a:lnTo>
                    <a:pt x="278" y="350"/>
                  </a:lnTo>
                  <a:lnTo>
                    <a:pt x="284" y="352"/>
                  </a:lnTo>
                  <a:lnTo>
                    <a:pt x="288" y="354"/>
                  </a:lnTo>
                  <a:lnTo>
                    <a:pt x="290" y="358"/>
                  </a:lnTo>
                  <a:lnTo>
                    <a:pt x="292" y="368"/>
                  </a:lnTo>
                  <a:lnTo>
                    <a:pt x="292" y="382"/>
                  </a:lnTo>
                  <a:lnTo>
                    <a:pt x="294" y="386"/>
                  </a:lnTo>
                  <a:lnTo>
                    <a:pt x="294" y="388"/>
                  </a:lnTo>
                  <a:lnTo>
                    <a:pt x="300" y="390"/>
                  </a:lnTo>
                  <a:lnTo>
                    <a:pt x="306" y="386"/>
                  </a:lnTo>
                  <a:lnTo>
                    <a:pt x="314" y="382"/>
                  </a:lnTo>
                  <a:lnTo>
                    <a:pt x="330" y="368"/>
                  </a:lnTo>
                  <a:lnTo>
                    <a:pt x="338" y="358"/>
                  </a:lnTo>
                  <a:lnTo>
                    <a:pt x="342" y="354"/>
                  </a:lnTo>
                  <a:lnTo>
                    <a:pt x="348" y="352"/>
                  </a:lnTo>
                  <a:lnTo>
                    <a:pt x="366" y="352"/>
                  </a:lnTo>
                  <a:lnTo>
                    <a:pt x="388" y="354"/>
                  </a:lnTo>
                  <a:lnTo>
                    <a:pt x="394" y="358"/>
                  </a:lnTo>
                  <a:lnTo>
                    <a:pt x="400" y="358"/>
                  </a:lnTo>
                  <a:lnTo>
                    <a:pt x="404" y="358"/>
                  </a:lnTo>
                  <a:lnTo>
                    <a:pt x="410" y="356"/>
                  </a:lnTo>
                  <a:lnTo>
                    <a:pt x="422" y="340"/>
                  </a:lnTo>
                  <a:lnTo>
                    <a:pt x="438" y="314"/>
                  </a:lnTo>
                  <a:lnTo>
                    <a:pt x="448" y="300"/>
                  </a:lnTo>
                  <a:lnTo>
                    <a:pt x="456" y="294"/>
                  </a:lnTo>
                  <a:lnTo>
                    <a:pt x="458" y="294"/>
                  </a:lnTo>
                  <a:lnTo>
                    <a:pt x="462" y="296"/>
                  </a:lnTo>
                  <a:lnTo>
                    <a:pt x="466" y="300"/>
                  </a:lnTo>
                  <a:lnTo>
                    <a:pt x="468" y="308"/>
                  </a:lnTo>
                  <a:lnTo>
                    <a:pt x="470" y="318"/>
                  </a:lnTo>
                  <a:lnTo>
                    <a:pt x="472" y="340"/>
                  </a:lnTo>
                  <a:lnTo>
                    <a:pt x="474" y="358"/>
                  </a:lnTo>
                  <a:lnTo>
                    <a:pt x="478" y="374"/>
                  </a:lnTo>
                  <a:lnTo>
                    <a:pt x="482" y="390"/>
                  </a:lnTo>
                  <a:lnTo>
                    <a:pt x="490" y="392"/>
                  </a:lnTo>
                  <a:lnTo>
                    <a:pt x="494" y="386"/>
                  </a:lnTo>
                  <a:lnTo>
                    <a:pt x="498" y="384"/>
                  </a:lnTo>
                  <a:lnTo>
                    <a:pt x="504" y="382"/>
                  </a:lnTo>
                  <a:lnTo>
                    <a:pt x="514" y="402"/>
                  </a:lnTo>
                  <a:lnTo>
                    <a:pt x="520" y="404"/>
                  </a:lnTo>
                  <a:lnTo>
                    <a:pt x="526" y="398"/>
                  </a:lnTo>
                  <a:lnTo>
                    <a:pt x="538" y="386"/>
                  </a:lnTo>
                  <a:lnTo>
                    <a:pt x="552" y="368"/>
                  </a:lnTo>
                  <a:lnTo>
                    <a:pt x="572" y="344"/>
                  </a:lnTo>
                  <a:lnTo>
                    <a:pt x="596" y="316"/>
                  </a:lnTo>
                  <a:lnTo>
                    <a:pt x="638" y="276"/>
                  </a:lnTo>
                  <a:lnTo>
                    <a:pt x="640" y="272"/>
                  </a:lnTo>
                  <a:lnTo>
                    <a:pt x="644" y="264"/>
                  </a:lnTo>
                  <a:lnTo>
                    <a:pt x="650" y="258"/>
                  </a:lnTo>
                  <a:lnTo>
                    <a:pt x="664" y="244"/>
                  </a:lnTo>
                  <a:lnTo>
                    <a:pt x="680" y="232"/>
                  </a:lnTo>
                  <a:lnTo>
                    <a:pt x="700" y="228"/>
                  </a:lnTo>
                  <a:lnTo>
                    <a:pt x="716" y="224"/>
                  </a:lnTo>
                  <a:lnTo>
                    <a:pt x="722" y="220"/>
                  </a:lnTo>
                  <a:lnTo>
                    <a:pt x="726" y="216"/>
                  </a:lnTo>
                  <a:lnTo>
                    <a:pt x="730" y="210"/>
                  </a:lnTo>
                  <a:lnTo>
                    <a:pt x="736" y="204"/>
                  </a:lnTo>
                  <a:lnTo>
                    <a:pt x="752" y="192"/>
                  </a:lnTo>
                  <a:lnTo>
                    <a:pt x="774" y="178"/>
                  </a:lnTo>
                  <a:lnTo>
                    <a:pt x="784" y="172"/>
                  </a:lnTo>
                  <a:lnTo>
                    <a:pt x="788" y="162"/>
                  </a:lnTo>
                  <a:lnTo>
                    <a:pt x="788" y="154"/>
                  </a:lnTo>
                  <a:lnTo>
                    <a:pt x="784" y="148"/>
                  </a:lnTo>
                  <a:lnTo>
                    <a:pt x="776" y="144"/>
                  </a:lnTo>
                  <a:lnTo>
                    <a:pt x="768" y="140"/>
                  </a:lnTo>
                  <a:lnTo>
                    <a:pt x="760" y="138"/>
                  </a:lnTo>
                  <a:lnTo>
                    <a:pt x="744" y="136"/>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70" name="Freeform 9"/>
            <p:cNvSpPr>
              <a:spLocks/>
            </p:cNvSpPr>
            <p:nvPr/>
          </p:nvSpPr>
          <p:spPr bwMode="auto">
            <a:xfrm>
              <a:off x="7287089" y="3371443"/>
              <a:ext cx="1240605" cy="1444670"/>
            </a:xfrm>
            <a:custGeom>
              <a:avLst/>
              <a:gdLst>
                <a:gd name="T0" fmla="*/ 314 w 390"/>
                <a:gd name="T1" fmla="*/ 236 h 454"/>
                <a:gd name="T2" fmla="*/ 316 w 390"/>
                <a:gd name="T3" fmla="*/ 218 h 454"/>
                <a:gd name="T4" fmla="*/ 310 w 390"/>
                <a:gd name="T5" fmla="*/ 198 h 454"/>
                <a:gd name="T6" fmla="*/ 328 w 390"/>
                <a:gd name="T7" fmla="*/ 172 h 454"/>
                <a:gd name="T8" fmla="*/ 368 w 390"/>
                <a:gd name="T9" fmla="*/ 156 h 454"/>
                <a:gd name="T10" fmla="*/ 388 w 390"/>
                <a:gd name="T11" fmla="*/ 150 h 454"/>
                <a:gd name="T12" fmla="*/ 380 w 390"/>
                <a:gd name="T13" fmla="*/ 132 h 454"/>
                <a:gd name="T14" fmla="*/ 348 w 390"/>
                <a:gd name="T15" fmla="*/ 100 h 454"/>
                <a:gd name="T16" fmla="*/ 332 w 390"/>
                <a:gd name="T17" fmla="*/ 94 h 454"/>
                <a:gd name="T18" fmla="*/ 318 w 390"/>
                <a:gd name="T19" fmla="*/ 106 h 454"/>
                <a:gd name="T20" fmla="*/ 310 w 390"/>
                <a:gd name="T21" fmla="*/ 124 h 454"/>
                <a:gd name="T22" fmla="*/ 300 w 390"/>
                <a:gd name="T23" fmla="*/ 124 h 454"/>
                <a:gd name="T24" fmla="*/ 282 w 390"/>
                <a:gd name="T25" fmla="*/ 120 h 454"/>
                <a:gd name="T26" fmla="*/ 264 w 390"/>
                <a:gd name="T27" fmla="*/ 132 h 454"/>
                <a:gd name="T28" fmla="*/ 246 w 390"/>
                <a:gd name="T29" fmla="*/ 126 h 454"/>
                <a:gd name="T30" fmla="*/ 228 w 390"/>
                <a:gd name="T31" fmla="*/ 108 h 454"/>
                <a:gd name="T32" fmla="*/ 218 w 390"/>
                <a:gd name="T33" fmla="*/ 80 h 454"/>
                <a:gd name="T34" fmla="*/ 196 w 390"/>
                <a:gd name="T35" fmla="*/ 42 h 454"/>
                <a:gd name="T36" fmla="*/ 182 w 390"/>
                <a:gd name="T37" fmla="*/ 0 h 454"/>
                <a:gd name="T38" fmla="*/ 144 w 390"/>
                <a:gd name="T39" fmla="*/ 4 h 454"/>
                <a:gd name="T40" fmla="*/ 134 w 390"/>
                <a:gd name="T41" fmla="*/ 18 h 454"/>
                <a:gd name="T42" fmla="*/ 142 w 390"/>
                <a:gd name="T43" fmla="*/ 48 h 454"/>
                <a:gd name="T44" fmla="*/ 136 w 390"/>
                <a:gd name="T45" fmla="*/ 62 h 454"/>
                <a:gd name="T46" fmla="*/ 126 w 390"/>
                <a:gd name="T47" fmla="*/ 78 h 454"/>
                <a:gd name="T48" fmla="*/ 120 w 390"/>
                <a:gd name="T49" fmla="*/ 102 h 454"/>
                <a:gd name="T50" fmla="*/ 130 w 390"/>
                <a:gd name="T51" fmla="*/ 152 h 454"/>
                <a:gd name="T52" fmla="*/ 90 w 390"/>
                <a:gd name="T53" fmla="*/ 184 h 454"/>
                <a:gd name="T54" fmla="*/ 70 w 390"/>
                <a:gd name="T55" fmla="*/ 188 h 454"/>
                <a:gd name="T56" fmla="*/ 62 w 390"/>
                <a:gd name="T57" fmla="*/ 202 h 454"/>
                <a:gd name="T58" fmla="*/ 62 w 390"/>
                <a:gd name="T59" fmla="*/ 238 h 454"/>
                <a:gd name="T60" fmla="*/ 52 w 390"/>
                <a:gd name="T61" fmla="*/ 270 h 454"/>
                <a:gd name="T62" fmla="*/ 24 w 390"/>
                <a:gd name="T63" fmla="*/ 296 h 454"/>
                <a:gd name="T64" fmla="*/ 0 w 390"/>
                <a:gd name="T65" fmla="*/ 322 h 454"/>
                <a:gd name="T66" fmla="*/ 14 w 390"/>
                <a:gd name="T67" fmla="*/ 338 h 454"/>
                <a:gd name="T68" fmla="*/ 24 w 390"/>
                <a:gd name="T69" fmla="*/ 364 h 454"/>
                <a:gd name="T70" fmla="*/ 50 w 390"/>
                <a:gd name="T71" fmla="*/ 388 h 454"/>
                <a:gd name="T72" fmla="*/ 54 w 390"/>
                <a:gd name="T73" fmla="*/ 374 h 454"/>
                <a:gd name="T74" fmla="*/ 70 w 390"/>
                <a:gd name="T75" fmla="*/ 364 h 454"/>
                <a:gd name="T76" fmla="*/ 96 w 390"/>
                <a:gd name="T77" fmla="*/ 376 h 454"/>
                <a:gd name="T78" fmla="*/ 126 w 390"/>
                <a:gd name="T79" fmla="*/ 404 h 454"/>
                <a:gd name="T80" fmla="*/ 146 w 390"/>
                <a:gd name="T81" fmla="*/ 426 h 454"/>
                <a:gd name="T82" fmla="*/ 148 w 390"/>
                <a:gd name="T83" fmla="*/ 440 h 454"/>
                <a:gd name="T84" fmla="*/ 156 w 390"/>
                <a:gd name="T85" fmla="*/ 452 h 454"/>
                <a:gd name="T86" fmla="*/ 178 w 390"/>
                <a:gd name="T87" fmla="*/ 448 h 454"/>
                <a:gd name="T88" fmla="*/ 186 w 390"/>
                <a:gd name="T89" fmla="*/ 444 h 454"/>
                <a:gd name="T90" fmla="*/ 212 w 390"/>
                <a:gd name="T91" fmla="*/ 442 h 454"/>
                <a:gd name="T92" fmla="*/ 244 w 390"/>
                <a:gd name="T93" fmla="*/ 452 h 454"/>
                <a:gd name="T94" fmla="*/ 244 w 390"/>
                <a:gd name="T95" fmla="*/ 420 h 454"/>
                <a:gd name="T96" fmla="*/ 230 w 390"/>
                <a:gd name="T97" fmla="*/ 396 h 454"/>
                <a:gd name="T98" fmla="*/ 236 w 390"/>
                <a:gd name="T99" fmla="*/ 368 h 454"/>
                <a:gd name="T100" fmla="*/ 248 w 390"/>
                <a:gd name="T101" fmla="*/ 278 h 454"/>
                <a:gd name="T102" fmla="*/ 268 w 390"/>
                <a:gd name="T103" fmla="*/ 254 h 454"/>
                <a:gd name="T104" fmla="*/ 300 w 390"/>
                <a:gd name="T105" fmla="*/ 236 h 454"/>
                <a:gd name="T106" fmla="*/ 312 w 390"/>
                <a:gd name="T107" fmla="*/ 238 h 4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90" h="454">
                  <a:moveTo>
                    <a:pt x="312" y="238"/>
                  </a:moveTo>
                  <a:lnTo>
                    <a:pt x="312" y="238"/>
                  </a:lnTo>
                  <a:lnTo>
                    <a:pt x="314" y="236"/>
                  </a:lnTo>
                  <a:lnTo>
                    <a:pt x="318" y="230"/>
                  </a:lnTo>
                  <a:lnTo>
                    <a:pt x="318" y="226"/>
                  </a:lnTo>
                  <a:lnTo>
                    <a:pt x="316" y="218"/>
                  </a:lnTo>
                  <a:lnTo>
                    <a:pt x="314" y="210"/>
                  </a:lnTo>
                  <a:lnTo>
                    <a:pt x="310" y="198"/>
                  </a:lnTo>
                  <a:lnTo>
                    <a:pt x="312" y="192"/>
                  </a:lnTo>
                  <a:lnTo>
                    <a:pt x="322" y="178"/>
                  </a:lnTo>
                  <a:lnTo>
                    <a:pt x="328" y="172"/>
                  </a:lnTo>
                  <a:lnTo>
                    <a:pt x="338" y="164"/>
                  </a:lnTo>
                  <a:lnTo>
                    <a:pt x="352" y="158"/>
                  </a:lnTo>
                  <a:lnTo>
                    <a:pt x="368" y="156"/>
                  </a:lnTo>
                  <a:lnTo>
                    <a:pt x="382" y="152"/>
                  </a:lnTo>
                  <a:lnTo>
                    <a:pt x="388" y="150"/>
                  </a:lnTo>
                  <a:lnTo>
                    <a:pt x="390" y="146"/>
                  </a:lnTo>
                  <a:lnTo>
                    <a:pt x="390" y="142"/>
                  </a:lnTo>
                  <a:lnTo>
                    <a:pt x="380" y="132"/>
                  </a:lnTo>
                  <a:lnTo>
                    <a:pt x="368" y="124"/>
                  </a:lnTo>
                  <a:lnTo>
                    <a:pt x="348" y="100"/>
                  </a:lnTo>
                  <a:lnTo>
                    <a:pt x="344" y="98"/>
                  </a:lnTo>
                  <a:lnTo>
                    <a:pt x="336" y="94"/>
                  </a:lnTo>
                  <a:lnTo>
                    <a:pt x="332" y="94"/>
                  </a:lnTo>
                  <a:lnTo>
                    <a:pt x="326" y="94"/>
                  </a:lnTo>
                  <a:lnTo>
                    <a:pt x="322" y="98"/>
                  </a:lnTo>
                  <a:lnTo>
                    <a:pt x="318" y="106"/>
                  </a:lnTo>
                  <a:lnTo>
                    <a:pt x="312" y="120"/>
                  </a:lnTo>
                  <a:lnTo>
                    <a:pt x="310" y="124"/>
                  </a:lnTo>
                  <a:lnTo>
                    <a:pt x="306" y="126"/>
                  </a:lnTo>
                  <a:lnTo>
                    <a:pt x="304" y="126"/>
                  </a:lnTo>
                  <a:lnTo>
                    <a:pt x="300" y="124"/>
                  </a:lnTo>
                  <a:lnTo>
                    <a:pt x="290" y="116"/>
                  </a:lnTo>
                  <a:lnTo>
                    <a:pt x="282" y="120"/>
                  </a:lnTo>
                  <a:lnTo>
                    <a:pt x="268" y="130"/>
                  </a:lnTo>
                  <a:lnTo>
                    <a:pt x="264" y="132"/>
                  </a:lnTo>
                  <a:lnTo>
                    <a:pt x="258" y="132"/>
                  </a:lnTo>
                  <a:lnTo>
                    <a:pt x="252" y="130"/>
                  </a:lnTo>
                  <a:lnTo>
                    <a:pt x="246" y="126"/>
                  </a:lnTo>
                  <a:lnTo>
                    <a:pt x="238" y="122"/>
                  </a:lnTo>
                  <a:lnTo>
                    <a:pt x="232" y="116"/>
                  </a:lnTo>
                  <a:lnTo>
                    <a:pt x="228" y="108"/>
                  </a:lnTo>
                  <a:lnTo>
                    <a:pt x="224" y="98"/>
                  </a:lnTo>
                  <a:lnTo>
                    <a:pt x="218" y="80"/>
                  </a:lnTo>
                  <a:lnTo>
                    <a:pt x="212" y="64"/>
                  </a:lnTo>
                  <a:lnTo>
                    <a:pt x="204" y="52"/>
                  </a:lnTo>
                  <a:lnTo>
                    <a:pt x="196" y="42"/>
                  </a:lnTo>
                  <a:lnTo>
                    <a:pt x="196" y="2"/>
                  </a:lnTo>
                  <a:lnTo>
                    <a:pt x="182" y="0"/>
                  </a:lnTo>
                  <a:lnTo>
                    <a:pt x="170" y="0"/>
                  </a:lnTo>
                  <a:lnTo>
                    <a:pt x="156" y="0"/>
                  </a:lnTo>
                  <a:lnTo>
                    <a:pt x="144" y="4"/>
                  </a:lnTo>
                  <a:lnTo>
                    <a:pt x="140" y="8"/>
                  </a:lnTo>
                  <a:lnTo>
                    <a:pt x="136" y="12"/>
                  </a:lnTo>
                  <a:lnTo>
                    <a:pt x="134" y="18"/>
                  </a:lnTo>
                  <a:lnTo>
                    <a:pt x="136" y="26"/>
                  </a:lnTo>
                  <a:lnTo>
                    <a:pt x="138" y="36"/>
                  </a:lnTo>
                  <a:lnTo>
                    <a:pt x="142" y="48"/>
                  </a:lnTo>
                  <a:lnTo>
                    <a:pt x="140" y="54"/>
                  </a:lnTo>
                  <a:lnTo>
                    <a:pt x="136" y="62"/>
                  </a:lnTo>
                  <a:lnTo>
                    <a:pt x="130" y="74"/>
                  </a:lnTo>
                  <a:lnTo>
                    <a:pt x="126" y="78"/>
                  </a:lnTo>
                  <a:lnTo>
                    <a:pt x="124" y="84"/>
                  </a:lnTo>
                  <a:lnTo>
                    <a:pt x="122" y="92"/>
                  </a:lnTo>
                  <a:lnTo>
                    <a:pt x="120" y="102"/>
                  </a:lnTo>
                  <a:lnTo>
                    <a:pt x="120" y="116"/>
                  </a:lnTo>
                  <a:lnTo>
                    <a:pt x="124" y="132"/>
                  </a:lnTo>
                  <a:lnTo>
                    <a:pt x="130" y="152"/>
                  </a:lnTo>
                  <a:lnTo>
                    <a:pt x="128" y="184"/>
                  </a:lnTo>
                  <a:lnTo>
                    <a:pt x="90" y="184"/>
                  </a:lnTo>
                  <a:lnTo>
                    <a:pt x="86" y="184"/>
                  </a:lnTo>
                  <a:lnTo>
                    <a:pt x="76" y="186"/>
                  </a:lnTo>
                  <a:lnTo>
                    <a:pt x="70" y="188"/>
                  </a:lnTo>
                  <a:lnTo>
                    <a:pt x="66" y="190"/>
                  </a:lnTo>
                  <a:lnTo>
                    <a:pt x="62" y="194"/>
                  </a:lnTo>
                  <a:lnTo>
                    <a:pt x="62" y="202"/>
                  </a:lnTo>
                  <a:lnTo>
                    <a:pt x="62" y="218"/>
                  </a:lnTo>
                  <a:lnTo>
                    <a:pt x="62" y="238"/>
                  </a:lnTo>
                  <a:lnTo>
                    <a:pt x="62" y="248"/>
                  </a:lnTo>
                  <a:lnTo>
                    <a:pt x="58" y="258"/>
                  </a:lnTo>
                  <a:lnTo>
                    <a:pt x="52" y="270"/>
                  </a:lnTo>
                  <a:lnTo>
                    <a:pt x="42" y="280"/>
                  </a:lnTo>
                  <a:lnTo>
                    <a:pt x="24" y="296"/>
                  </a:lnTo>
                  <a:lnTo>
                    <a:pt x="12" y="308"/>
                  </a:lnTo>
                  <a:lnTo>
                    <a:pt x="4" y="314"/>
                  </a:lnTo>
                  <a:lnTo>
                    <a:pt x="0" y="322"/>
                  </a:lnTo>
                  <a:lnTo>
                    <a:pt x="8" y="328"/>
                  </a:lnTo>
                  <a:lnTo>
                    <a:pt x="14" y="338"/>
                  </a:lnTo>
                  <a:lnTo>
                    <a:pt x="20" y="350"/>
                  </a:lnTo>
                  <a:lnTo>
                    <a:pt x="24" y="364"/>
                  </a:lnTo>
                  <a:lnTo>
                    <a:pt x="30" y="374"/>
                  </a:lnTo>
                  <a:lnTo>
                    <a:pt x="38" y="382"/>
                  </a:lnTo>
                  <a:lnTo>
                    <a:pt x="50" y="388"/>
                  </a:lnTo>
                  <a:lnTo>
                    <a:pt x="50" y="384"/>
                  </a:lnTo>
                  <a:lnTo>
                    <a:pt x="54" y="374"/>
                  </a:lnTo>
                  <a:lnTo>
                    <a:pt x="58" y="370"/>
                  </a:lnTo>
                  <a:lnTo>
                    <a:pt x="62" y="366"/>
                  </a:lnTo>
                  <a:lnTo>
                    <a:pt x="70" y="364"/>
                  </a:lnTo>
                  <a:lnTo>
                    <a:pt x="80" y="364"/>
                  </a:lnTo>
                  <a:lnTo>
                    <a:pt x="96" y="376"/>
                  </a:lnTo>
                  <a:lnTo>
                    <a:pt x="110" y="388"/>
                  </a:lnTo>
                  <a:lnTo>
                    <a:pt x="126" y="404"/>
                  </a:lnTo>
                  <a:lnTo>
                    <a:pt x="130" y="408"/>
                  </a:lnTo>
                  <a:lnTo>
                    <a:pt x="138" y="416"/>
                  </a:lnTo>
                  <a:lnTo>
                    <a:pt x="146" y="426"/>
                  </a:lnTo>
                  <a:lnTo>
                    <a:pt x="148" y="434"/>
                  </a:lnTo>
                  <a:lnTo>
                    <a:pt x="148" y="440"/>
                  </a:lnTo>
                  <a:lnTo>
                    <a:pt x="148" y="446"/>
                  </a:lnTo>
                  <a:lnTo>
                    <a:pt x="152" y="450"/>
                  </a:lnTo>
                  <a:lnTo>
                    <a:pt x="156" y="452"/>
                  </a:lnTo>
                  <a:lnTo>
                    <a:pt x="162" y="452"/>
                  </a:lnTo>
                  <a:lnTo>
                    <a:pt x="172" y="450"/>
                  </a:lnTo>
                  <a:lnTo>
                    <a:pt x="178" y="448"/>
                  </a:lnTo>
                  <a:lnTo>
                    <a:pt x="180" y="446"/>
                  </a:lnTo>
                  <a:lnTo>
                    <a:pt x="186" y="444"/>
                  </a:lnTo>
                  <a:lnTo>
                    <a:pt x="192" y="442"/>
                  </a:lnTo>
                  <a:lnTo>
                    <a:pt x="202" y="440"/>
                  </a:lnTo>
                  <a:lnTo>
                    <a:pt x="212" y="442"/>
                  </a:lnTo>
                  <a:lnTo>
                    <a:pt x="224" y="446"/>
                  </a:lnTo>
                  <a:lnTo>
                    <a:pt x="238" y="454"/>
                  </a:lnTo>
                  <a:lnTo>
                    <a:pt x="244" y="452"/>
                  </a:lnTo>
                  <a:lnTo>
                    <a:pt x="250" y="426"/>
                  </a:lnTo>
                  <a:lnTo>
                    <a:pt x="244" y="420"/>
                  </a:lnTo>
                  <a:lnTo>
                    <a:pt x="238" y="414"/>
                  </a:lnTo>
                  <a:lnTo>
                    <a:pt x="234" y="406"/>
                  </a:lnTo>
                  <a:lnTo>
                    <a:pt x="230" y="396"/>
                  </a:lnTo>
                  <a:lnTo>
                    <a:pt x="230" y="382"/>
                  </a:lnTo>
                  <a:lnTo>
                    <a:pt x="232" y="376"/>
                  </a:lnTo>
                  <a:lnTo>
                    <a:pt x="236" y="368"/>
                  </a:lnTo>
                  <a:lnTo>
                    <a:pt x="242" y="360"/>
                  </a:lnTo>
                  <a:lnTo>
                    <a:pt x="250" y="352"/>
                  </a:lnTo>
                  <a:lnTo>
                    <a:pt x="248" y="278"/>
                  </a:lnTo>
                  <a:lnTo>
                    <a:pt x="254" y="270"/>
                  </a:lnTo>
                  <a:lnTo>
                    <a:pt x="268" y="254"/>
                  </a:lnTo>
                  <a:lnTo>
                    <a:pt x="278" y="246"/>
                  </a:lnTo>
                  <a:lnTo>
                    <a:pt x="288" y="240"/>
                  </a:lnTo>
                  <a:lnTo>
                    <a:pt x="300" y="236"/>
                  </a:lnTo>
                  <a:lnTo>
                    <a:pt x="306" y="236"/>
                  </a:lnTo>
                  <a:lnTo>
                    <a:pt x="312" y="238"/>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71" name="Freeform 11"/>
            <p:cNvSpPr>
              <a:spLocks/>
            </p:cNvSpPr>
            <p:nvPr/>
          </p:nvSpPr>
          <p:spPr bwMode="auto">
            <a:xfrm>
              <a:off x="8018728" y="4128782"/>
              <a:ext cx="521691" cy="604598"/>
            </a:xfrm>
            <a:custGeom>
              <a:avLst/>
              <a:gdLst>
                <a:gd name="T0" fmla="*/ 20 w 164"/>
                <a:gd name="T1" fmla="*/ 188 h 190"/>
                <a:gd name="T2" fmla="*/ 10 w 164"/>
                <a:gd name="T3" fmla="*/ 178 h 190"/>
                <a:gd name="T4" fmla="*/ 0 w 164"/>
                <a:gd name="T5" fmla="*/ 158 h 190"/>
                <a:gd name="T6" fmla="*/ 4 w 164"/>
                <a:gd name="T7" fmla="*/ 140 h 190"/>
                <a:gd name="T8" fmla="*/ 12 w 164"/>
                <a:gd name="T9" fmla="*/ 124 h 190"/>
                <a:gd name="T10" fmla="*/ 18 w 164"/>
                <a:gd name="T11" fmla="*/ 42 h 190"/>
                <a:gd name="T12" fmla="*/ 24 w 164"/>
                <a:gd name="T13" fmla="*/ 34 h 190"/>
                <a:gd name="T14" fmla="*/ 48 w 164"/>
                <a:gd name="T15" fmla="*/ 8 h 190"/>
                <a:gd name="T16" fmla="*/ 70 w 164"/>
                <a:gd name="T17" fmla="*/ 0 h 190"/>
                <a:gd name="T18" fmla="*/ 82 w 164"/>
                <a:gd name="T19" fmla="*/ 0 h 190"/>
                <a:gd name="T20" fmla="*/ 82 w 164"/>
                <a:gd name="T21" fmla="*/ 0 h 190"/>
                <a:gd name="T22" fmla="*/ 88 w 164"/>
                <a:gd name="T23" fmla="*/ 12 h 190"/>
                <a:gd name="T24" fmla="*/ 90 w 164"/>
                <a:gd name="T25" fmla="*/ 22 h 190"/>
                <a:gd name="T26" fmla="*/ 90 w 164"/>
                <a:gd name="T27" fmla="*/ 44 h 190"/>
                <a:gd name="T28" fmla="*/ 96 w 164"/>
                <a:gd name="T29" fmla="*/ 58 h 190"/>
                <a:gd name="T30" fmla="*/ 116 w 164"/>
                <a:gd name="T31" fmla="*/ 64 h 190"/>
                <a:gd name="T32" fmla="*/ 130 w 164"/>
                <a:gd name="T33" fmla="*/ 62 h 190"/>
                <a:gd name="T34" fmla="*/ 146 w 164"/>
                <a:gd name="T35" fmla="*/ 66 h 190"/>
                <a:gd name="T36" fmla="*/ 162 w 164"/>
                <a:gd name="T37" fmla="*/ 76 h 190"/>
                <a:gd name="T38" fmla="*/ 164 w 164"/>
                <a:gd name="T39" fmla="*/ 86 h 190"/>
                <a:gd name="T40" fmla="*/ 162 w 164"/>
                <a:gd name="T41" fmla="*/ 100 h 190"/>
                <a:gd name="T42" fmla="*/ 154 w 164"/>
                <a:gd name="T43" fmla="*/ 116 h 190"/>
                <a:gd name="T44" fmla="*/ 150 w 164"/>
                <a:gd name="T45" fmla="*/ 122 h 190"/>
                <a:gd name="T46" fmla="*/ 140 w 164"/>
                <a:gd name="T47" fmla="*/ 130 h 190"/>
                <a:gd name="T48" fmla="*/ 122 w 164"/>
                <a:gd name="T49" fmla="*/ 128 h 190"/>
                <a:gd name="T50" fmla="*/ 100 w 164"/>
                <a:gd name="T51" fmla="*/ 116 h 190"/>
                <a:gd name="T52" fmla="*/ 86 w 164"/>
                <a:gd name="T53" fmla="*/ 102 h 190"/>
                <a:gd name="T54" fmla="*/ 78 w 164"/>
                <a:gd name="T55" fmla="*/ 100 h 190"/>
                <a:gd name="T56" fmla="*/ 60 w 164"/>
                <a:gd name="T57" fmla="*/ 102 h 190"/>
                <a:gd name="T58" fmla="*/ 46 w 164"/>
                <a:gd name="T59" fmla="*/ 112 h 190"/>
                <a:gd name="T60" fmla="*/ 42 w 164"/>
                <a:gd name="T61" fmla="*/ 120 h 190"/>
                <a:gd name="T62" fmla="*/ 42 w 164"/>
                <a:gd name="T63" fmla="*/ 134 h 190"/>
                <a:gd name="T64" fmla="*/ 54 w 164"/>
                <a:gd name="T65" fmla="*/ 148 h 190"/>
                <a:gd name="T66" fmla="*/ 62 w 164"/>
                <a:gd name="T67" fmla="*/ 164 h 190"/>
                <a:gd name="T68" fmla="*/ 60 w 164"/>
                <a:gd name="T69" fmla="*/ 182 h 190"/>
                <a:gd name="T70" fmla="*/ 54 w 164"/>
                <a:gd name="T71" fmla="*/ 188 h 190"/>
                <a:gd name="T72" fmla="*/ 42 w 164"/>
                <a:gd name="T73" fmla="*/ 190 h 190"/>
                <a:gd name="T74" fmla="*/ 22 w 164"/>
                <a:gd name="T75" fmla="*/ 188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64" h="190">
                  <a:moveTo>
                    <a:pt x="20" y="188"/>
                  </a:moveTo>
                  <a:lnTo>
                    <a:pt x="20" y="188"/>
                  </a:lnTo>
                  <a:lnTo>
                    <a:pt x="14" y="184"/>
                  </a:lnTo>
                  <a:lnTo>
                    <a:pt x="10" y="178"/>
                  </a:lnTo>
                  <a:lnTo>
                    <a:pt x="4" y="170"/>
                  </a:lnTo>
                  <a:lnTo>
                    <a:pt x="0" y="158"/>
                  </a:lnTo>
                  <a:lnTo>
                    <a:pt x="2" y="146"/>
                  </a:lnTo>
                  <a:lnTo>
                    <a:pt x="4" y="140"/>
                  </a:lnTo>
                  <a:lnTo>
                    <a:pt x="8" y="132"/>
                  </a:lnTo>
                  <a:lnTo>
                    <a:pt x="12" y="124"/>
                  </a:lnTo>
                  <a:lnTo>
                    <a:pt x="20" y="116"/>
                  </a:lnTo>
                  <a:lnTo>
                    <a:pt x="18" y="42"/>
                  </a:lnTo>
                  <a:lnTo>
                    <a:pt x="24" y="34"/>
                  </a:lnTo>
                  <a:lnTo>
                    <a:pt x="38" y="16"/>
                  </a:lnTo>
                  <a:lnTo>
                    <a:pt x="48" y="8"/>
                  </a:lnTo>
                  <a:lnTo>
                    <a:pt x="60" y="2"/>
                  </a:lnTo>
                  <a:lnTo>
                    <a:pt x="70" y="0"/>
                  </a:lnTo>
                  <a:lnTo>
                    <a:pt x="76" y="0"/>
                  </a:lnTo>
                  <a:lnTo>
                    <a:pt x="82" y="0"/>
                  </a:lnTo>
                  <a:lnTo>
                    <a:pt x="86" y="6"/>
                  </a:lnTo>
                  <a:lnTo>
                    <a:pt x="88" y="12"/>
                  </a:lnTo>
                  <a:lnTo>
                    <a:pt x="90" y="22"/>
                  </a:lnTo>
                  <a:lnTo>
                    <a:pt x="90" y="36"/>
                  </a:lnTo>
                  <a:lnTo>
                    <a:pt x="90" y="44"/>
                  </a:lnTo>
                  <a:lnTo>
                    <a:pt x="92" y="52"/>
                  </a:lnTo>
                  <a:lnTo>
                    <a:pt x="96" y="58"/>
                  </a:lnTo>
                  <a:lnTo>
                    <a:pt x="104" y="62"/>
                  </a:lnTo>
                  <a:lnTo>
                    <a:pt x="116" y="64"/>
                  </a:lnTo>
                  <a:lnTo>
                    <a:pt x="130" y="62"/>
                  </a:lnTo>
                  <a:lnTo>
                    <a:pt x="138" y="64"/>
                  </a:lnTo>
                  <a:lnTo>
                    <a:pt x="146" y="66"/>
                  </a:lnTo>
                  <a:lnTo>
                    <a:pt x="154" y="70"/>
                  </a:lnTo>
                  <a:lnTo>
                    <a:pt x="162" y="76"/>
                  </a:lnTo>
                  <a:lnTo>
                    <a:pt x="164" y="82"/>
                  </a:lnTo>
                  <a:lnTo>
                    <a:pt x="164" y="86"/>
                  </a:lnTo>
                  <a:lnTo>
                    <a:pt x="164" y="92"/>
                  </a:lnTo>
                  <a:lnTo>
                    <a:pt x="162" y="100"/>
                  </a:lnTo>
                  <a:lnTo>
                    <a:pt x="160" y="108"/>
                  </a:lnTo>
                  <a:lnTo>
                    <a:pt x="154" y="116"/>
                  </a:lnTo>
                  <a:lnTo>
                    <a:pt x="150" y="122"/>
                  </a:lnTo>
                  <a:lnTo>
                    <a:pt x="144" y="126"/>
                  </a:lnTo>
                  <a:lnTo>
                    <a:pt x="140" y="130"/>
                  </a:lnTo>
                  <a:lnTo>
                    <a:pt x="134" y="130"/>
                  </a:lnTo>
                  <a:lnTo>
                    <a:pt x="122" y="128"/>
                  </a:lnTo>
                  <a:lnTo>
                    <a:pt x="110" y="124"/>
                  </a:lnTo>
                  <a:lnTo>
                    <a:pt x="100" y="116"/>
                  </a:lnTo>
                  <a:lnTo>
                    <a:pt x="92" y="108"/>
                  </a:lnTo>
                  <a:lnTo>
                    <a:pt x="86" y="102"/>
                  </a:lnTo>
                  <a:lnTo>
                    <a:pt x="78" y="100"/>
                  </a:lnTo>
                  <a:lnTo>
                    <a:pt x="70" y="100"/>
                  </a:lnTo>
                  <a:lnTo>
                    <a:pt x="60" y="102"/>
                  </a:lnTo>
                  <a:lnTo>
                    <a:pt x="52" y="106"/>
                  </a:lnTo>
                  <a:lnTo>
                    <a:pt x="46" y="112"/>
                  </a:lnTo>
                  <a:lnTo>
                    <a:pt x="42" y="116"/>
                  </a:lnTo>
                  <a:lnTo>
                    <a:pt x="42" y="120"/>
                  </a:lnTo>
                  <a:lnTo>
                    <a:pt x="40" y="126"/>
                  </a:lnTo>
                  <a:lnTo>
                    <a:pt x="42" y="134"/>
                  </a:lnTo>
                  <a:lnTo>
                    <a:pt x="54" y="148"/>
                  </a:lnTo>
                  <a:lnTo>
                    <a:pt x="58" y="156"/>
                  </a:lnTo>
                  <a:lnTo>
                    <a:pt x="62" y="164"/>
                  </a:lnTo>
                  <a:lnTo>
                    <a:pt x="62" y="174"/>
                  </a:lnTo>
                  <a:lnTo>
                    <a:pt x="60" y="182"/>
                  </a:lnTo>
                  <a:lnTo>
                    <a:pt x="58" y="184"/>
                  </a:lnTo>
                  <a:lnTo>
                    <a:pt x="54" y="188"/>
                  </a:lnTo>
                  <a:lnTo>
                    <a:pt x="48" y="190"/>
                  </a:lnTo>
                  <a:lnTo>
                    <a:pt x="42" y="190"/>
                  </a:lnTo>
                  <a:lnTo>
                    <a:pt x="32" y="190"/>
                  </a:lnTo>
                  <a:lnTo>
                    <a:pt x="22" y="188"/>
                  </a:lnTo>
                  <a:lnTo>
                    <a:pt x="20" y="188"/>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72" name="Freeform 16"/>
            <p:cNvSpPr>
              <a:spLocks/>
            </p:cNvSpPr>
            <p:nvPr/>
          </p:nvSpPr>
          <p:spPr bwMode="auto">
            <a:xfrm>
              <a:off x="6220252" y="4191070"/>
              <a:ext cx="477156" cy="585505"/>
            </a:xfrm>
            <a:custGeom>
              <a:avLst/>
              <a:gdLst>
                <a:gd name="T0" fmla="*/ 4 w 150"/>
                <a:gd name="T1" fmla="*/ 74 h 184"/>
                <a:gd name="T2" fmla="*/ 16 w 150"/>
                <a:gd name="T3" fmla="*/ 66 h 184"/>
                <a:gd name="T4" fmla="*/ 30 w 150"/>
                <a:gd name="T5" fmla="*/ 48 h 184"/>
                <a:gd name="T6" fmla="*/ 46 w 150"/>
                <a:gd name="T7" fmla="*/ 2 h 184"/>
                <a:gd name="T8" fmla="*/ 48 w 150"/>
                <a:gd name="T9" fmla="*/ 0 h 184"/>
                <a:gd name="T10" fmla="*/ 54 w 150"/>
                <a:gd name="T11" fmla="*/ 2 h 184"/>
                <a:gd name="T12" fmla="*/ 56 w 150"/>
                <a:gd name="T13" fmla="*/ 30 h 184"/>
                <a:gd name="T14" fmla="*/ 62 w 150"/>
                <a:gd name="T15" fmla="*/ 28 h 184"/>
                <a:gd name="T16" fmla="*/ 78 w 150"/>
                <a:gd name="T17" fmla="*/ 28 h 184"/>
                <a:gd name="T18" fmla="*/ 88 w 150"/>
                <a:gd name="T19" fmla="*/ 34 h 184"/>
                <a:gd name="T20" fmla="*/ 96 w 150"/>
                <a:gd name="T21" fmla="*/ 40 h 184"/>
                <a:gd name="T22" fmla="*/ 106 w 150"/>
                <a:gd name="T23" fmla="*/ 40 h 184"/>
                <a:gd name="T24" fmla="*/ 106 w 150"/>
                <a:gd name="T25" fmla="*/ 36 h 184"/>
                <a:gd name="T26" fmla="*/ 112 w 150"/>
                <a:gd name="T27" fmla="*/ 24 h 184"/>
                <a:gd name="T28" fmla="*/ 124 w 150"/>
                <a:gd name="T29" fmla="*/ 20 h 184"/>
                <a:gd name="T30" fmla="*/ 122 w 150"/>
                <a:gd name="T31" fmla="*/ 48 h 184"/>
                <a:gd name="T32" fmla="*/ 124 w 150"/>
                <a:gd name="T33" fmla="*/ 50 h 184"/>
                <a:gd name="T34" fmla="*/ 132 w 150"/>
                <a:gd name="T35" fmla="*/ 58 h 184"/>
                <a:gd name="T36" fmla="*/ 134 w 150"/>
                <a:gd name="T37" fmla="*/ 72 h 184"/>
                <a:gd name="T38" fmla="*/ 148 w 150"/>
                <a:gd name="T39" fmla="*/ 132 h 184"/>
                <a:gd name="T40" fmla="*/ 150 w 150"/>
                <a:gd name="T41" fmla="*/ 136 h 184"/>
                <a:gd name="T42" fmla="*/ 150 w 150"/>
                <a:gd name="T43" fmla="*/ 144 h 184"/>
                <a:gd name="T44" fmla="*/ 146 w 150"/>
                <a:gd name="T45" fmla="*/ 156 h 184"/>
                <a:gd name="T46" fmla="*/ 128 w 150"/>
                <a:gd name="T47" fmla="*/ 162 h 184"/>
                <a:gd name="T48" fmla="*/ 114 w 150"/>
                <a:gd name="T49" fmla="*/ 158 h 184"/>
                <a:gd name="T50" fmla="*/ 98 w 150"/>
                <a:gd name="T51" fmla="*/ 160 h 184"/>
                <a:gd name="T52" fmla="*/ 94 w 150"/>
                <a:gd name="T53" fmla="*/ 162 h 184"/>
                <a:gd name="T54" fmla="*/ 80 w 150"/>
                <a:gd name="T55" fmla="*/ 180 h 184"/>
                <a:gd name="T56" fmla="*/ 70 w 150"/>
                <a:gd name="T57" fmla="*/ 184 h 184"/>
                <a:gd name="T58" fmla="*/ 58 w 150"/>
                <a:gd name="T59" fmla="*/ 180 h 184"/>
                <a:gd name="T60" fmla="*/ 46 w 150"/>
                <a:gd name="T61" fmla="*/ 172 h 184"/>
                <a:gd name="T62" fmla="*/ 28 w 150"/>
                <a:gd name="T63" fmla="*/ 166 h 184"/>
                <a:gd name="T64" fmla="*/ 20 w 150"/>
                <a:gd name="T65" fmla="*/ 162 h 184"/>
                <a:gd name="T66" fmla="*/ 20 w 150"/>
                <a:gd name="T67" fmla="*/ 144 h 184"/>
                <a:gd name="T68" fmla="*/ 16 w 150"/>
                <a:gd name="T69" fmla="*/ 126 h 184"/>
                <a:gd name="T70" fmla="*/ 4 w 150"/>
                <a:gd name="T71" fmla="*/ 106 h 184"/>
                <a:gd name="T72" fmla="*/ 2 w 150"/>
                <a:gd name="T73" fmla="*/ 96 h 184"/>
                <a:gd name="T74" fmla="*/ 2 w 150"/>
                <a:gd name="T75" fmla="*/ 80 h 184"/>
                <a:gd name="T76" fmla="*/ 4 w 150"/>
                <a:gd name="T77" fmla="*/ 74 h 18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50" h="184">
                  <a:moveTo>
                    <a:pt x="4" y="74"/>
                  </a:moveTo>
                  <a:lnTo>
                    <a:pt x="4" y="74"/>
                  </a:lnTo>
                  <a:lnTo>
                    <a:pt x="10" y="70"/>
                  </a:lnTo>
                  <a:lnTo>
                    <a:pt x="16" y="66"/>
                  </a:lnTo>
                  <a:lnTo>
                    <a:pt x="26" y="56"/>
                  </a:lnTo>
                  <a:lnTo>
                    <a:pt x="30" y="48"/>
                  </a:lnTo>
                  <a:lnTo>
                    <a:pt x="32" y="44"/>
                  </a:lnTo>
                  <a:lnTo>
                    <a:pt x="46" y="2"/>
                  </a:lnTo>
                  <a:lnTo>
                    <a:pt x="48" y="0"/>
                  </a:lnTo>
                  <a:lnTo>
                    <a:pt x="50" y="0"/>
                  </a:lnTo>
                  <a:lnTo>
                    <a:pt x="54" y="2"/>
                  </a:lnTo>
                  <a:lnTo>
                    <a:pt x="58" y="10"/>
                  </a:lnTo>
                  <a:lnTo>
                    <a:pt x="56" y="30"/>
                  </a:lnTo>
                  <a:lnTo>
                    <a:pt x="62" y="28"/>
                  </a:lnTo>
                  <a:lnTo>
                    <a:pt x="68" y="26"/>
                  </a:lnTo>
                  <a:lnTo>
                    <a:pt x="78" y="28"/>
                  </a:lnTo>
                  <a:lnTo>
                    <a:pt x="84" y="32"/>
                  </a:lnTo>
                  <a:lnTo>
                    <a:pt x="88" y="34"/>
                  </a:lnTo>
                  <a:lnTo>
                    <a:pt x="96" y="40"/>
                  </a:lnTo>
                  <a:lnTo>
                    <a:pt x="102" y="42"/>
                  </a:lnTo>
                  <a:lnTo>
                    <a:pt x="106" y="40"/>
                  </a:lnTo>
                  <a:lnTo>
                    <a:pt x="106" y="36"/>
                  </a:lnTo>
                  <a:lnTo>
                    <a:pt x="108" y="30"/>
                  </a:lnTo>
                  <a:lnTo>
                    <a:pt x="112" y="24"/>
                  </a:lnTo>
                  <a:lnTo>
                    <a:pt x="118" y="20"/>
                  </a:lnTo>
                  <a:lnTo>
                    <a:pt x="124" y="20"/>
                  </a:lnTo>
                  <a:lnTo>
                    <a:pt x="124" y="22"/>
                  </a:lnTo>
                  <a:lnTo>
                    <a:pt x="122" y="48"/>
                  </a:lnTo>
                  <a:lnTo>
                    <a:pt x="124" y="50"/>
                  </a:lnTo>
                  <a:lnTo>
                    <a:pt x="130" y="54"/>
                  </a:lnTo>
                  <a:lnTo>
                    <a:pt x="132" y="58"/>
                  </a:lnTo>
                  <a:lnTo>
                    <a:pt x="134" y="64"/>
                  </a:lnTo>
                  <a:lnTo>
                    <a:pt x="134" y="72"/>
                  </a:lnTo>
                  <a:lnTo>
                    <a:pt x="134" y="84"/>
                  </a:lnTo>
                  <a:lnTo>
                    <a:pt x="148" y="132"/>
                  </a:lnTo>
                  <a:lnTo>
                    <a:pt x="150" y="136"/>
                  </a:lnTo>
                  <a:lnTo>
                    <a:pt x="150" y="144"/>
                  </a:lnTo>
                  <a:lnTo>
                    <a:pt x="150" y="150"/>
                  </a:lnTo>
                  <a:lnTo>
                    <a:pt x="146" y="156"/>
                  </a:lnTo>
                  <a:lnTo>
                    <a:pt x="138" y="160"/>
                  </a:lnTo>
                  <a:lnTo>
                    <a:pt x="128" y="162"/>
                  </a:lnTo>
                  <a:lnTo>
                    <a:pt x="114" y="158"/>
                  </a:lnTo>
                  <a:lnTo>
                    <a:pt x="104" y="158"/>
                  </a:lnTo>
                  <a:lnTo>
                    <a:pt x="98" y="160"/>
                  </a:lnTo>
                  <a:lnTo>
                    <a:pt x="94" y="162"/>
                  </a:lnTo>
                  <a:lnTo>
                    <a:pt x="88" y="172"/>
                  </a:lnTo>
                  <a:lnTo>
                    <a:pt x="80" y="180"/>
                  </a:lnTo>
                  <a:lnTo>
                    <a:pt x="76" y="182"/>
                  </a:lnTo>
                  <a:lnTo>
                    <a:pt x="70" y="184"/>
                  </a:lnTo>
                  <a:lnTo>
                    <a:pt x="64" y="184"/>
                  </a:lnTo>
                  <a:lnTo>
                    <a:pt x="58" y="180"/>
                  </a:lnTo>
                  <a:lnTo>
                    <a:pt x="46" y="172"/>
                  </a:lnTo>
                  <a:lnTo>
                    <a:pt x="36" y="168"/>
                  </a:lnTo>
                  <a:lnTo>
                    <a:pt x="28" y="166"/>
                  </a:lnTo>
                  <a:lnTo>
                    <a:pt x="20" y="162"/>
                  </a:lnTo>
                  <a:lnTo>
                    <a:pt x="22" y="156"/>
                  </a:lnTo>
                  <a:lnTo>
                    <a:pt x="20" y="144"/>
                  </a:lnTo>
                  <a:lnTo>
                    <a:pt x="20" y="136"/>
                  </a:lnTo>
                  <a:lnTo>
                    <a:pt x="16" y="126"/>
                  </a:lnTo>
                  <a:lnTo>
                    <a:pt x="12" y="116"/>
                  </a:lnTo>
                  <a:lnTo>
                    <a:pt x="4" y="106"/>
                  </a:lnTo>
                  <a:lnTo>
                    <a:pt x="2" y="96"/>
                  </a:lnTo>
                  <a:lnTo>
                    <a:pt x="0" y="86"/>
                  </a:lnTo>
                  <a:lnTo>
                    <a:pt x="2" y="80"/>
                  </a:lnTo>
                  <a:lnTo>
                    <a:pt x="4" y="74"/>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73" name="Freeform 19"/>
            <p:cNvSpPr>
              <a:spLocks/>
            </p:cNvSpPr>
            <p:nvPr/>
          </p:nvSpPr>
          <p:spPr bwMode="auto">
            <a:xfrm>
              <a:off x="2560064" y="3428722"/>
              <a:ext cx="1997693" cy="2405663"/>
            </a:xfrm>
            <a:custGeom>
              <a:avLst/>
              <a:gdLst>
                <a:gd name="T0" fmla="*/ 598 w 628"/>
                <a:gd name="T1" fmla="*/ 488 h 756"/>
                <a:gd name="T2" fmla="*/ 582 w 628"/>
                <a:gd name="T3" fmla="*/ 476 h 756"/>
                <a:gd name="T4" fmla="*/ 536 w 628"/>
                <a:gd name="T5" fmla="*/ 474 h 756"/>
                <a:gd name="T6" fmla="*/ 544 w 628"/>
                <a:gd name="T7" fmla="*/ 430 h 756"/>
                <a:gd name="T8" fmla="*/ 540 w 628"/>
                <a:gd name="T9" fmla="*/ 390 h 756"/>
                <a:gd name="T10" fmla="*/ 558 w 628"/>
                <a:gd name="T11" fmla="*/ 358 h 756"/>
                <a:gd name="T12" fmla="*/ 560 w 628"/>
                <a:gd name="T13" fmla="*/ 302 h 756"/>
                <a:gd name="T14" fmla="*/ 584 w 628"/>
                <a:gd name="T15" fmla="*/ 248 h 756"/>
                <a:gd name="T16" fmla="*/ 558 w 628"/>
                <a:gd name="T17" fmla="*/ 206 h 756"/>
                <a:gd name="T18" fmla="*/ 564 w 628"/>
                <a:gd name="T19" fmla="*/ 178 h 756"/>
                <a:gd name="T20" fmla="*/ 594 w 628"/>
                <a:gd name="T21" fmla="*/ 96 h 756"/>
                <a:gd name="T22" fmla="*/ 580 w 628"/>
                <a:gd name="T23" fmla="*/ 42 h 756"/>
                <a:gd name="T24" fmla="*/ 568 w 628"/>
                <a:gd name="T25" fmla="*/ 2 h 756"/>
                <a:gd name="T26" fmla="*/ 516 w 628"/>
                <a:gd name="T27" fmla="*/ 22 h 756"/>
                <a:gd name="T28" fmla="*/ 512 w 628"/>
                <a:gd name="T29" fmla="*/ 84 h 756"/>
                <a:gd name="T30" fmla="*/ 494 w 628"/>
                <a:gd name="T31" fmla="*/ 112 h 756"/>
                <a:gd name="T32" fmla="*/ 492 w 628"/>
                <a:gd name="T33" fmla="*/ 184 h 756"/>
                <a:gd name="T34" fmla="*/ 448 w 628"/>
                <a:gd name="T35" fmla="*/ 180 h 756"/>
                <a:gd name="T36" fmla="*/ 364 w 628"/>
                <a:gd name="T37" fmla="*/ 216 h 756"/>
                <a:gd name="T38" fmla="*/ 330 w 628"/>
                <a:gd name="T39" fmla="*/ 250 h 756"/>
                <a:gd name="T40" fmla="*/ 288 w 628"/>
                <a:gd name="T41" fmla="*/ 286 h 756"/>
                <a:gd name="T42" fmla="*/ 272 w 628"/>
                <a:gd name="T43" fmla="*/ 274 h 756"/>
                <a:gd name="T44" fmla="*/ 242 w 628"/>
                <a:gd name="T45" fmla="*/ 266 h 756"/>
                <a:gd name="T46" fmla="*/ 218 w 628"/>
                <a:gd name="T47" fmla="*/ 286 h 756"/>
                <a:gd name="T48" fmla="*/ 188 w 628"/>
                <a:gd name="T49" fmla="*/ 250 h 756"/>
                <a:gd name="T50" fmla="*/ 144 w 628"/>
                <a:gd name="T51" fmla="*/ 296 h 756"/>
                <a:gd name="T52" fmla="*/ 94 w 628"/>
                <a:gd name="T53" fmla="*/ 286 h 756"/>
                <a:gd name="T54" fmla="*/ 74 w 628"/>
                <a:gd name="T55" fmla="*/ 278 h 756"/>
                <a:gd name="T56" fmla="*/ 62 w 628"/>
                <a:gd name="T57" fmla="*/ 306 h 756"/>
                <a:gd name="T58" fmla="*/ 26 w 628"/>
                <a:gd name="T59" fmla="*/ 302 h 756"/>
                <a:gd name="T60" fmla="*/ 8 w 628"/>
                <a:gd name="T61" fmla="*/ 336 h 756"/>
                <a:gd name="T62" fmla="*/ 18 w 628"/>
                <a:gd name="T63" fmla="*/ 354 h 756"/>
                <a:gd name="T64" fmla="*/ 38 w 628"/>
                <a:gd name="T65" fmla="*/ 442 h 756"/>
                <a:gd name="T66" fmla="*/ 44 w 628"/>
                <a:gd name="T67" fmla="*/ 498 h 756"/>
                <a:gd name="T68" fmla="*/ 6 w 628"/>
                <a:gd name="T69" fmla="*/ 516 h 756"/>
                <a:gd name="T70" fmla="*/ 28 w 628"/>
                <a:gd name="T71" fmla="*/ 566 h 756"/>
                <a:gd name="T72" fmla="*/ 50 w 628"/>
                <a:gd name="T73" fmla="*/ 536 h 756"/>
                <a:gd name="T74" fmla="*/ 76 w 628"/>
                <a:gd name="T75" fmla="*/ 530 h 756"/>
                <a:gd name="T76" fmla="*/ 90 w 628"/>
                <a:gd name="T77" fmla="*/ 578 h 756"/>
                <a:gd name="T78" fmla="*/ 114 w 628"/>
                <a:gd name="T79" fmla="*/ 574 h 756"/>
                <a:gd name="T80" fmla="*/ 136 w 628"/>
                <a:gd name="T81" fmla="*/ 586 h 756"/>
                <a:gd name="T82" fmla="*/ 138 w 628"/>
                <a:gd name="T83" fmla="*/ 614 h 756"/>
                <a:gd name="T84" fmla="*/ 144 w 628"/>
                <a:gd name="T85" fmla="*/ 634 h 756"/>
                <a:gd name="T86" fmla="*/ 146 w 628"/>
                <a:gd name="T87" fmla="*/ 670 h 756"/>
                <a:gd name="T88" fmla="*/ 174 w 628"/>
                <a:gd name="T89" fmla="*/ 688 h 756"/>
                <a:gd name="T90" fmla="*/ 198 w 628"/>
                <a:gd name="T91" fmla="*/ 694 h 756"/>
                <a:gd name="T92" fmla="*/ 230 w 628"/>
                <a:gd name="T93" fmla="*/ 754 h 756"/>
                <a:gd name="T94" fmla="*/ 266 w 628"/>
                <a:gd name="T95" fmla="*/ 718 h 756"/>
                <a:gd name="T96" fmla="*/ 300 w 628"/>
                <a:gd name="T97" fmla="*/ 632 h 756"/>
                <a:gd name="T98" fmla="*/ 336 w 628"/>
                <a:gd name="T99" fmla="*/ 590 h 756"/>
                <a:gd name="T100" fmla="*/ 362 w 628"/>
                <a:gd name="T101" fmla="*/ 608 h 756"/>
                <a:gd name="T102" fmla="*/ 388 w 628"/>
                <a:gd name="T103" fmla="*/ 572 h 756"/>
                <a:gd name="T104" fmla="*/ 428 w 628"/>
                <a:gd name="T105" fmla="*/ 548 h 756"/>
                <a:gd name="T106" fmla="*/ 516 w 628"/>
                <a:gd name="T107" fmla="*/ 558 h 756"/>
                <a:gd name="T108" fmla="*/ 538 w 628"/>
                <a:gd name="T109" fmla="*/ 582 h 756"/>
                <a:gd name="T110" fmla="*/ 614 w 628"/>
                <a:gd name="T111" fmla="*/ 566 h 756"/>
                <a:gd name="T112" fmla="*/ 610 w 628"/>
                <a:gd name="T113" fmla="*/ 522 h 75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28" h="756">
                  <a:moveTo>
                    <a:pt x="610" y="522"/>
                  </a:moveTo>
                  <a:lnTo>
                    <a:pt x="610" y="522"/>
                  </a:lnTo>
                  <a:lnTo>
                    <a:pt x="602" y="512"/>
                  </a:lnTo>
                  <a:lnTo>
                    <a:pt x="596" y="502"/>
                  </a:lnTo>
                  <a:lnTo>
                    <a:pt x="596" y="494"/>
                  </a:lnTo>
                  <a:lnTo>
                    <a:pt x="596" y="490"/>
                  </a:lnTo>
                  <a:lnTo>
                    <a:pt x="598" y="488"/>
                  </a:lnTo>
                  <a:lnTo>
                    <a:pt x="600" y="484"/>
                  </a:lnTo>
                  <a:lnTo>
                    <a:pt x="602" y="482"/>
                  </a:lnTo>
                  <a:lnTo>
                    <a:pt x="600" y="472"/>
                  </a:lnTo>
                  <a:lnTo>
                    <a:pt x="592" y="474"/>
                  </a:lnTo>
                  <a:lnTo>
                    <a:pt x="582" y="476"/>
                  </a:lnTo>
                  <a:lnTo>
                    <a:pt x="570" y="484"/>
                  </a:lnTo>
                  <a:lnTo>
                    <a:pt x="564" y="486"/>
                  </a:lnTo>
                  <a:lnTo>
                    <a:pt x="550" y="486"/>
                  </a:lnTo>
                  <a:lnTo>
                    <a:pt x="544" y="484"/>
                  </a:lnTo>
                  <a:lnTo>
                    <a:pt x="538" y="480"/>
                  </a:lnTo>
                  <a:lnTo>
                    <a:pt x="536" y="474"/>
                  </a:lnTo>
                  <a:lnTo>
                    <a:pt x="538" y="464"/>
                  </a:lnTo>
                  <a:lnTo>
                    <a:pt x="540" y="460"/>
                  </a:lnTo>
                  <a:lnTo>
                    <a:pt x="544" y="452"/>
                  </a:lnTo>
                  <a:lnTo>
                    <a:pt x="546" y="444"/>
                  </a:lnTo>
                  <a:lnTo>
                    <a:pt x="546" y="438"/>
                  </a:lnTo>
                  <a:lnTo>
                    <a:pt x="544" y="430"/>
                  </a:lnTo>
                  <a:lnTo>
                    <a:pt x="538" y="422"/>
                  </a:lnTo>
                  <a:lnTo>
                    <a:pt x="534" y="414"/>
                  </a:lnTo>
                  <a:lnTo>
                    <a:pt x="532" y="408"/>
                  </a:lnTo>
                  <a:lnTo>
                    <a:pt x="534" y="402"/>
                  </a:lnTo>
                  <a:lnTo>
                    <a:pt x="536" y="396"/>
                  </a:lnTo>
                  <a:lnTo>
                    <a:pt x="540" y="390"/>
                  </a:lnTo>
                  <a:lnTo>
                    <a:pt x="544" y="388"/>
                  </a:lnTo>
                  <a:lnTo>
                    <a:pt x="546" y="386"/>
                  </a:lnTo>
                  <a:lnTo>
                    <a:pt x="552" y="380"/>
                  </a:lnTo>
                  <a:lnTo>
                    <a:pt x="554" y="374"/>
                  </a:lnTo>
                  <a:lnTo>
                    <a:pt x="556" y="368"/>
                  </a:lnTo>
                  <a:lnTo>
                    <a:pt x="558" y="358"/>
                  </a:lnTo>
                  <a:lnTo>
                    <a:pt x="556" y="344"/>
                  </a:lnTo>
                  <a:lnTo>
                    <a:pt x="554" y="332"/>
                  </a:lnTo>
                  <a:lnTo>
                    <a:pt x="554" y="322"/>
                  </a:lnTo>
                  <a:lnTo>
                    <a:pt x="556" y="314"/>
                  </a:lnTo>
                  <a:lnTo>
                    <a:pt x="558" y="308"/>
                  </a:lnTo>
                  <a:lnTo>
                    <a:pt x="560" y="302"/>
                  </a:lnTo>
                  <a:lnTo>
                    <a:pt x="564" y="300"/>
                  </a:lnTo>
                  <a:lnTo>
                    <a:pt x="570" y="296"/>
                  </a:lnTo>
                  <a:lnTo>
                    <a:pt x="578" y="290"/>
                  </a:lnTo>
                  <a:lnTo>
                    <a:pt x="582" y="280"/>
                  </a:lnTo>
                  <a:lnTo>
                    <a:pt x="584" y="266"/>
                  </a:lnTo>
                  <a:lnTo>
                    <a:pt x="584" y="248"/>
                  </a:lnTo>
                  <a:lnTo>
                    <a:pt x="584" y="228"/>
                  </a:lnTo>
                  <a:lnTo>
                    <a:pt x="580" y="216"/>
                  </a:lnTo>
                  <a:lnTo>
                    <a:pt x="578" y="212"/>
                  </a:lnTo>
                  <a:lnTo>
                    <a:pt x="574" y="208"/>
                  </a:lnTo>
                  <a:lnTo>
                    <a:pt x="566" y="206"/>
                  </a:lnTo>
                  <a:lnTo>
                    <a:pt x="558" y="206"/>
                  </a:lnTo>
                  <a:lnTo>
                    <a:pt x="556" y="206"/>
                  </a:lnTo>
                  <a:lnTo>
                    <a:pt x="554" y="206"/>
                  </a:lnTo>
                  <a:lnTo>
                    <a:pt x="554" y="204"/>
                  </a:lnTo>
                  <a:lnTo>
                    <a:pt x="554" y="202"/>
                  </a:lnTo>
                  <a:lnTo>
                    <a:pt x="554" y="196"/>
                  </a:lnTo>
                  <a:lnTo>
                    <a:pt x="564" y="178"/>
                  </a:lnTo>
                  <a:lnTo>
                    <a:pt x="584" y="148"/>
                  </a:lnTo>
                  <a:lnTo>
                    <a:pt x="588" y="138"/>
                  </a:lnTo>
                  <a:lnTo>
                    <a:pt x="588" y="126"/>
                  </a:lnTo>
                  <a:lnTo>
                    <a:pt x="590" y="108"/>
                  </a:lnTo>
                  <a:lnTo>
                    <a:pt x="594" y="96"/>
                  </a:lnTo>
                  <a:lnTo>
                    <a:pt x="600" y="84"/>
                  </a:lnTo>
                  <a:lnTo>
                    <a:pt x="600" y="80"/>
                  </a:lnTo>
                  <a:lnTo>
                    <a:pt x="598" y="74"/>
                  </a:lnTo>
                  <a:lnTo>
                    <a:pt x="594" y="64"/>
                  </a:lnTo>
                  <a:lnTo>
                    <a:pt x="586" y="50"/>
                  </a:lnTo>
                  <a:lnTo>
                    <a:pt x="580" y="42"/>
                  </a:lnTo>
                  <a:lnTo>
                    <a:pt x="574" y="36"/>
                  </a:lnTo>
                  <a:lnTo>
                    <a:pt x="572" y="24"/>
                  </a:lnTo>
                  <a:lnTo>
                    <a:pt x="574" y="6"/>
                  </a:lnTo>
                  <a:lnTo>
                    <a:pt x="568" y="2"/>
                  </a:lnTo>
                  <a:lnTo>
                    <a:pt x="562" y="0"/>
                  </a:lnTo>
                  <a:lnTo>
                    <a:pt x="558" y="0"/>
                  </a:lnTo>
                  <a:lnTo>
                    <a:pt x="550" y="2"/>
                  </a:lnTo>
                  <a:lnTo>
                    <a:pt x="540" y="6"/>
                  </a:lnTo>
                  <a:lnTo>
                    <a:pt x="530" y="12"/>
                  </a:lnTo>
                  <a:lnTo>
                    <a:pt x="516" y="22"/>
                  </a:lnTo>
                  <a:lnTo>
                    <a:pt x="502" y="38"/>
                  </a:lnTo>
                  <a:lnTo>
                    <a:pt x="506" y="66"/>
                  </a:lnTo>
                  <a:lnTo>
                    <a:pt x="510" y="74"/>
                  </a:lnTo>
                  <a:lnTo>
                    <a:pt x="512" y="80"/>
                  </a:lnTo>
                  <a:lnTo>
                    <a:pt x="512" y="84"/>
                  </a:lnTo>
                  <a:lnTo>
                    <a:pt x="510" y="88"/>
                  </a:lnTo>
                  <a:lnTo>
                    <a:pt x="506" y="90"/>
                  </a:lnTo>
                  <a:lnTo>
                    <a:pt x="504" y="92"/>
                  </a:lnTo>
                  <a:lnTo>
                    <a:pt x="498" y="98"/>
                  </a:lnTo>
                  <a:lnTo>
                    <a:pt x="494" y="106"/>
                  </a:lnTo>
                  <a:lnTo>
                    <a:pt x="494" y="112"/>
                  </a:lnTo>
                  <a:lnTo>
                    <a:pt x="496" y="120"/>
                  </a:lnTo>
                  <a:lnTo>
                    <a:pt x="500" y="132"/>
                  </a:lnTo>
                  <a:lnTo>
                    <a:pt x="504" y="136"/>
                  </a:lnTo>
                  <a:lnTo>
                    <a:pt x="508" y="148"/>
                  </a:lnTo>
                  <a:lnTo>
                    <a:pt x="500" y="178"/>
                  </a:lnTo>
                  <a:lnTo>
                    <a:pt x="492" y="184"/>
                  </a:lnTo>
                  <a:lnTo>
                    <a:pt x="482" y="190"/>
                  </a:lnTo>
                  <a:lnTo>
                    <a:pt x="470" y="196"/>
                  </a:lnTo>
                  <a:lnTo>
                    <a:pt x="470" y="190"/>
                  </a:lnTo>
                  <a:lnTo>
                    <a:pt x="466" y="184"/>
                  </a:lnTo>
                  <a:lnTo>
                    <a:pt x="460" y="176"/>
                  </a:lnTo>
                  <a:lnTo>
                    <a:pt x="448" y="180"/>
                  </a:lnTo>
                  <a:lnTo>
                    <a:pt x="432" y="170"/>
                  </a:lnTo>
                  <a:lnTo>
                    <a:pt x="418" y="172"/>
                  </a:lnTo>
                  <a:lnTo>
                    <a:pt x="406" y="178"/>
                  </a:lnTo>
                  <a:lnTo>
                    <a:pt x="392" y="188"/>
                  </a:lnTo>
                  <a:lnTo>
                    <a:pt x="382" y="198"/>
                  </a:lnTo>
                  <a:lnTo>
                    <a:pt x="364" y="216"/>
                  </a:lnTo>
                  <a:lnTo>
                    <a:pt x="358" y="224"/>
                  </a:lnTo>
                  <a:lnTo>
                    <a:pt x="350" y="240"/>
                  </a:lnTo>
                  <a:lnTo>
                    <a:pt x="344" y="248"/>
                  </a:lnTo>
                  <a:lnTo>
                    <a:pt x="338" y="252"/>
                  </a:lnTo>
                  <a:lnTo>
                    <a:pt x="334" y="252"/>
                  </a:lnTo>
                  <a:lnTo>
                    <a:pt x="330" y="250"/>
                  </a:lnTo>
                  <a:lnTo>
                    <a:pt x="328" y="246"/>
                  </a:lnTo>
                  <a:lnTo>
                    <a:pt x="326" y="242"/>
                  </a:lnTo>
                  <a:lnTo>
                    <a:pt x="316" y="252"/>
                  </a:lnTo>
                  <a:lnTo>
                    <a:pt x="302" y="268"/>
                  </a:lnTo>
                  <a:lnTo>
                    <a:pt x="288" y="286"/>
                  </a:lnTo>
                  <a:lnTo>
                    <a:pt x="280" y="302"/>
                  </a:lnTo>
                  <a:lnTo>
                    <a:pt x="278" y="304"/>
                  </a:lnTo>
                  <a:lnTo>
                    <a:pt x="276" y="304"/>
                  </a:lnTo>
                  <a:lnTo>
                    <a:pt x="274" y="294"/>
                  </a:lnTo>
                  <a:lnTo>
                    <a:pt x="274" y="280"/>
                  </a:lnTo>
                  <a:lnTo>
                    <a:pt x="272" y="274"/>
                  </a:lnTo>
                  <a:lnTo>
                    <a:pt x="268" y="268"/>
                  </a:lnTo>
                  <a:lnTo>
                    <a:pt x="264" y="262"/>
                  </a:lnTo>
                  <a:lnTo>
                    <a:pt x="258" y="260"/>
                  </a:lnTo>
                  <a:lnTo>
                    <a:pt x="252" y="258"/>
                  </a:lnTo>
                  <a:lnTo>
                    <a:pt x="248" y="258"/>
                  </a:lnTo>
                  <a:lnTo>
                    <a:pt x="244" y="262"/>
                  </a:lnTo>
                  <a:lnTo>
                    <a:pt x="242" y="266"/>
                  </a:lnTo>
                  <a:lnTo>
                    <a:pt x="240" y="276"/>
                  </a:lnTo>
                  <a:lnTo>
                    <a:pt x="238" y="280"/>
                  </a:lnTo>
                  <a:lnTo>
                    <a:pt x="236" y="282"/>
                  </a:lnTo>
                  <a:lnTo>
                    <a:pt x="228" y="286"/>
                  </a:lnTo>
                  <a:lnTo>
                    <a:pt x="218" y="286"/>
                  </a:lnTo>
                  <a:lnTo>
                    <a:pt x="214" y="286"/>
                  </a:lnTo>
                  <a:lnTo>
                    <a:pt x="210" y="284"/>
                  </a:lnTo>
                  <a:lnTo>
                    <a:pt x="206" y="280"/>
                  </a:lnTo>
                  <a:lnTo>
                    <a:pt x="206" y="276"/>
                  </a:lnTo>
                  <a:lnTo>
                    <a:pt x="206" y="274"/>
                  </a:lnTo>
                  <a:lnTo>
                    <a:pt x="214" y="256"/>
                  </a:lnTo>
                  <a:lnTo>
                    <a:pt x="188" y="250"/>
                  </a:lnTo>
                  <a:lnTo>
                    <a:pt x="180" y="252"/>
                  </a:lnTo>
                  <a:lnTo>
                    <a:pt x="172" y="256"/>
                  </a:lnTo>
                  <a:lnTo>
                    <a:pt x="164" y="264"/>
                  </a:lnTo>
                  <a:lnTo>
                    <a:pt x="158" y="272"/>
                  </a:lnTo>
                  <a:lnTo>
                    <a:pt x="148" y="288"/>
                  </a:lnTo>
                  <a:lnTo>
                    <a:pt x="144" y="296"/>
                  </a:lnTo>
                  <a:lnTo>
                    <a:pt x="116" y="294"/>
                  </a:lnTo>
                  <a:lnTo>
                    <a:pt x="110" y="298"/>
                  </a:lnTo>
                  <a:lnTo>
                    <a:pt x="106" y="298"/>
                  </a:lnTo>
                  <a:lnTo>
                    <a:pt x="102" y="296"/>
                  </a:lnTo>
                  <a:lnTo>
                    <a:pt x="98" y="292"/>
                  </a:lnTo>
                  <a:lnTo>
                    <a:pt x="94" y="286"/>
                  </a:lnTo>
                  <a:lnTo>
                    <a:pt x="92" y="282"/>
                  </a:lnTo>
                  <a:lnTo>
                    <a:pt x="90" y="278"/>
                  </a:lnTo>
                  <a:lnTo>
                    <a:pt x="82" y="274"/>
                  </a:lnTo>
                  <a:lnTo>
                    <a:pt x="78" y="272"/>
                  </a:lnTo>
                  <a:lnTo>
                    <a:pt x="76" y="274"/>
                  </a:lnTo>
                  <a:lnTo>
                    <a:pt x="74" y="278"/>
                  </a:lnTo>
                  <a:lnTo>
                    <a:pt x="76" y="284"/>
                  </a:lnTo>
                  <a:lnTo>
                    <a:pt x="76" y="294"/>
                  </a:lnTo>
                  <a:lnTo>
                    <a:pt x="74" y="298"/>
                  </a:lnTo>
                  <a:lnTo>
                    <a:pt x="72" y="302"/>
                  </a:lnTo>
                  <a:lnTo>
                    <a:pt x="70" y="304"/>
                  </a:lnTo>
                  <a:lnTo>
                    <a:pt x="62" y="306"/>
                  </a:lnTo>
                  <a:lnTo>
                    <a:pt x="60" y="306"/>
                  </a:lnTo>
                  <a:lnTo>
                    <a:pt x="42" y="300"/>
                  </a:lnTo>
                  <a:lnTo>
                    <a:pt x="30" y="300"/>
                  </a:lnTo>
                  <a:lnTo>
                    <a:pt x="26" y="300"/>
                  </a:lnTo>
                  <a:lnTo>
                    <a:pt x="26" y="302"/>
                  </a:lnTo>
                  <a:lnTo>
                    <a:pt x="26" y="304"/>
                  </a:lnTo>
                  <a:lnTo>
                    <a:pt x="24" y="312"/>
                  </a:lnTo>
                  <a:lnTo>
                    <a:pt x="20" y="322"/>
                  </a:lnTo>
                  <a:lnTo>
                    <a:pt x="16" y="328"/>
                  </a:lnTo>
                  <a:lnTo>
                    <a:pt x="12" y="332"/>
                  </a:lnTo>
                  <a:lnTo>
                    <a:pt x="8" y="336"/>
                  </a:lnTo>
                  <a:lnTo>
                    <a:pt x="6" y="340"/>
                  </a:lnTo>
                  <a:lnTo>
                    <a:pt x="4" y="342"/>
                  </a:lnTo>
                  <a:lnTo>
                    <a:pt x="6" y="344"/>
                  </a:lnTo>
                  <a:lnTo>
                    <a:pt x="8" y="348"/>
                  </a:lnTo>
                  <a:lnTo>
                    <a:pt x="10" y="348"/>
                  </a:lnTo>
                  <a:lnTo>
                    <a:pt x="18" y="354"/>
                  </a:lnTo>
                  <a:lnTo>
                    <a:pt x="26" y="358"/>
                  </a:lnTo>
                  <a:lnTo>
                    <a:pt x="38" y="372"/>
                  </a:lnTo>
                  <a:lnTo>
                    <a:pt x="50" y="388"/>
                  </a:lnTo>
                  <a:lnTo>
                    <a:pt x="48" y="430"/>
                  </a:lnTo>
                  <a:lnTo>
                    <a:pt x="42" y="436"/>
                  </a:lnTo>
                  <a:lnTo>
                    <a:pt x="38" y="442"/>
                  </a:lnTo>
                  <a:lnTo>
                    <a:pt x="38" y="446"/>
                  </a:lnTo>
                  <a:lnTo>
                    <a:pt x="36" y="450"/>
                  </a:lnTo>
                  <a:lnTo>
                    <a:pt x="40" y="454"/>
                  </a:lnTo>
                  <a:lnTo>
                    <a:pt x="40" y="456"/>
                  </a:lnTo>
                  <a:lnTo>
                    <a:pt x="44" y="498"/>
                  </a:lnTo>
                  <a:lnTo>
                    <a:pt x="42" y="510"/>
                  </a:lnTo>
                  <a:lnTo>
                    <a:pt x="42" y="516"/>
                  </a:lnTo>
                  <a:lnTo>
                    <a:pt x="34" y="516"/>
                  </a:lnTo>
                  <a:lnTo>
                    <a:pt x="14" y="518"/>
                  </a:lnTo>
                  <a:lnTo>
                    <a:pt x="6" y="516"/>
                  </a:lnTo>
                  <a:lnTo>
                    <a:pt x="2" y="518"/>
                  </a:lnTo>
                  <a:lnTo>
                    <a:pt x="0" y="520"/>
                  </a:lnTo>
                  <a:lnTo>
                    <a:pt x="6" y="538"/>
                  </a:lnTo>
                  <a:lnTo>
                    <a:pt x="14" y="550"/>
                  </a:lnTo>
                  <a:lnTo>
                    <a:pt x="20" y="560"/>
                  </a:lnTo>
                  <a:lnTo>
                    <a:pt x="28" y="566"/>
                  </a:lnTo>
                  <a:lnTo>
                    <a:pt x="32" y="568"/>
                  </a:lnTo>
                  <a:lnTo>
                    <a:pt x="38" y="568"/>
                  </a:lnTo>
                  <a:lnTo>
                    <a:pt x="40" y="568"/>
                  </a:lnTo>
                  <a:lnTo>
                    <a:pt x="42" y="566"/>
                  </a:lnTo>
                  <a:lnTo>
                    <a:pt x="44" y="554"/>
                  </a:lnTo>
                  <a:lnTo>
                    <a:pt x="50" y="536"/>
                  </a:lnTo>
                  <a:lnTo>
                    <a:pt x="54" y="532"/>
                  </a:lnTo>
                  <a:lnTo>
                    <a:pt x="58" y="528"/>
                  </a:lnTo>
                  <a:lnTo>
                    <a:pt x="62" y="526"/>
                  </a:lnTo>
                  <a:lnTo>
                    <a:pt x="68" y="524"/>
                  </a:lnTo>
                  <a:lnTo>
                    <a:pt x="72" y="526"/>
                  </a:lnTo>
                  <a:lnTo>
                    <a:pt x="76" y="530"/>
                  </a:lnTo>
                  <a:lnTo>
                    <a:pt x="78" y="538"/>
                  </a:lnTo>
                  <a:lnTo>
                    <a:pt x="78" y="550"/>
                  </a:lnTo>
                  <a:lnTo>
                    <a:pt x="80" y="560"/>
                  </a:lnTo>
                  <a:lnTo>
                    <a:pt x="82" y="568"/>
                  </a:lnTo>
                  <a:lnTo>
                    <a:pt x="86" y="574"/>
                  </a:lnTo>
                  <a:lnTo>
                    <a:pt x="90" y="578"/>
                  </a:lnTo>
                  <a:lnTo>
                    <a:pt x="100" y="580"/>
                  </a:lnTo>
                  <a:lnTo>
                    <a:pt x="104" y="580"/>
                  </a:lnTo>
                  <a:lnTo>
                    <a:pt x="102" y="570"/>
                  </a:lnTo>
                  <a:lnTo>
                    <a:pt x="108" y="570"/>
                  </a:lnTo>
                  <a:lnTo>
                    <a:pt x="112" y="570"/>
                  </a:lnTo>
                  <a:lnTo>
                    <a:pt x="114" y="574"/>
                  </a:lnTo>
                  <a:lnTo>
                    <a:pt x="116" y="576"/>
                  </a:lnTo>
                  <a:lnTo>
                    <a:pt x="116" y="584"/>
                  </a:lnTo>
                  <a:lnTo>
                    <a:pt x="116" y="586"/>
                  </a:lnTo>
                  <a:lnTo>
                    <a:pt x="122" y="586"/>
                  </a:lnTo>
                  <a:lnTo>
                    <a:pt x="130" y="584"/>
                  </a:lnTo>
                  <a:lnTo>
                    <a:pt x="136" y="586"/>
                  </a:lnTo>
                  <a:lnTo>
                    <a:pt x="140" y="588"/>
                  </a:lnTo>
                  <a:lnTo>
                    <a:pt x="142" y="592"/>
                  </a:lnTo>
                  <a:lnTo>
                    <a:pt x="142" y="600"/>
                  </a:lnTo>
                  <a:lnTo>
                    <a:pt x="142" y="604"/>
                  </a:lnTo>
                  <a:lnTo>
                    <a:pt x="138" y="608"/>
                  </a:lnTo>
                  <a:lnTo>
                    <a:pt x="138" y="614"/>
                  </a:lnTo>
                  <a:lnTo>
                    <a:pt x="140" y="618"/>
                  </a:lnTo>
                  <a:lnTo>
                    <a:pt x="144" y="620"/>
                  </a:lnTo>
                  <a:lnTo>
                    <a:pt x="146" y="624"/>
                  </a:lnTo>
                  <a:lnTo>
                    <a:pt x="146" y="626"/>
                  </a:lnTo>
                  <a:lnTo>
                    <a:pt x="146" y="630"/>
                  </a:lnTo>
                  <a:lnTo>
                    <a:pt x="144" y="634"/>
                  </a:lnTo>
                  <a:lnTo>
                    <a:pt x="142" y="636"/>
                  </a:lnTo>
                  <a:lnTo>
                    <a:pt x="138" y="644"/>
                  </a:lnTo>
                  <a:lnTo>
                    <a:pt x="136" y="650"/>
                  </a:lnTo>
                  <a:lnTo>
                    <a:pt x="138" y="656"/>
                  </a:lnTo>
                  <a:lnTo>
                    <a:pt x="140" y="660"/>
                  </a:lnTo>
                  <a:lnTo>
                    <a:pt x="146" y="670"/>
                  </a:lnTo>
                  <a:lnTo>
                    <a:pt x="150" y="672"/>
                  </a:lnTo>
                  <a:lnTo>
                    <a:pt x="150" y="684"/>
                  </a:lnTo>
                  <a:lnTo>
                    <a:pt x="154" y="692"/>
                  </a:lnTo>
                  <a:lnTo>
                    <a:pt x="158" y="694"/>
                  </a:lnTo>
                  <a:lnTo>
                    <a:pt x="164" y="694"/>
                  </a:lnTo>
                  <a:lnTo>
                    <a:pt x="174" y="688"/>
                  </a:lnTo>
                  <a:lnTo>
                    <a:pt x="180" y="684"/>
                  </a:lnTo>
                  <a:lnTo>
                    <a:pt x="184" y="676"/>
                  </a:lnTo>
                  <a:lnTo>
                    <a:pt x="188" y="674"/>
                  </a:lnTo>
                  <a:lnTo>
                    <a:pt x="192" y="676"/>
                  </a:lnTo>
                  <a:lnTo>
                    <a:pt x="194" y="682"/>
                  </a:lnTo>
                  <a:lnTo>
                    <a:pt x="198" y="694"/>
                  </a:lnTo>
                  <a:lnTo>
                    <a:pt x="198" y="702"/>
                  </a:lnTo>
                  <a:lnTo>
                    <a:pt x="200" y="706"/>
                  </a:lnTo>
                  <a:lnTo>
                    <a:pt x="206" y="710"/>
                  </a:lnTo>
                  <a:lnTo>
                    <a:pt x="208" y="740"/>
                  </a:lnTo>
                  <a:lnTo>
                    <a:pt x="220" y="750"/>
                  </a:lnTo>
                  <a:lnTo>
                    <a:pt x="230" y="754"/>
                  </a:lnTo>
                  <a:lnTo>
                    <a:pt x="238" y="756"/>
                  </a:lnTo>
                  <a:lnTo>
                    <a:pt x="244" y="754"/>
                  </a:lnTo>
                  <a:lnTo>
                    <a:pt x="250" y="752"/>
                  </a:lnTo>
                  <a:lnTo>
                    <a:pt x="252" y="750"/>
                  </a:lnTo>
                  <a:lnTo>
                    <a:pt x="256" y="746"/>
                  </a:lnTo>
                  <a:lnTo>
                    <a:pt x="256" y="722"/>
                  </a:lnTo>
                  <a:lnTo>
                    <a:pt x="266" y="718"/>
                  </a:lnTo>
                  <a:lnTo>
                    <a:pt x="266" y="692"/>
                  </a:lnTo>
                  <a:lnTo>
                    <a:pt x="274" y="676"/>
                  </a:lnTo>
                  <a:lnTo>
                    <a:pt x="280" y="656"/>
                  </a:lnTo>
                  <a:lnTo>
                    <a:pt x="284" y="652"/>
                  </a:lnTo>
                  <a:lnTo>
                    <a:pt x="286" y="634"/>
                  </a:lnTo>
                  <a:lnTo>
                    <a:pt x="300" y="632"/>
                  </a:lnTo>
                  <a:lnTo>
                    <a:pt x="304" y="612"/>
                  </a:lnTo>
                  <a:lnTo>
                    <a:pt x="306" y="604"/>
                  </a:lnTo>
                  <a:lnTo>
                    <a:pt x="310" y="598"/>
                  </a:lnTo>
                  <a:lnTo>
                    <a:pt x="314" y="594"/>
                  </a:lnTo>
                  <a:lnTo>
                    <a:pt x="318" y="592"/>
                  </a:lnTo>
                  <a:lnTo>
                    <a:pt x="328" y="588"/>
                  </a:lnTo>
                  <a:lnTo>
                    <a:pt x="336" y="590"/>
                  </a:lnTo>
                  <a:lnTo>
                    <a:pt x="344" y="590"/>
                  </a:lnTo>
                  <a:lnTo>
                    <a:pt x="350" y="594"/>
                  </a:lnTo>
                  <a:lnTo>
                    <a:pt x="352" y="604"/>
                  </a:lnTo>
                  <a:lnTo>
                    <a:pt x="354" y="608"/>
                  </a:lnTo>
                  <a:lnTo>
                    <a:pt x="358" y="610"/>
                  </a:lnTo>
                  <a:lnTo>
                    <a:pt x="362" y="608"/>
                  </a:lnTo>
                  <a:lnTo>
                    <a:pt x="368" y="600"/>
                  </a:lnTo>
                  <a:lnTo>
                    <a:pt x="370" y="596"/>
                  </a:lnTo>
                  <a:lnTo>
                    <a:pt x="372" y="578"/>
                  </a:lnTo>
                  <a:lnTo>
                    <a:pt x="380" y="578"/>
                  </a:lnTo>
                  <a:lnTo>
                    <a:pt x="386" y="574"/>
                  </a:lnTo>
                  <a:lnTo>
                    <a:pt x="388" y="572"/>
                  </a:lnTo>
                  <a:lnTo>
                    <a:pt x="388" y="568"/>
                  </a:lnTo>
                  <a:lnTo>
                    <a:pt x="388" y="564"/>
                  </a:lnTo>
                  <a:lnTo>
                    <a:pt x="392" y="560"/>
                  </a:lnTo>
                  <a:lnTo>
                    <a:pt x="400" y="554"/>
                  </a:lnTo>
                  <a:lnTo>
                    <a:pt x="414" y="550"/>
                  </a:lnTo>
                  <a:lnTo>
                    <a:pt x="428" y="548"/>
                  </a:lnTo>
                  <a:lnTo>
                    <a:pt x="470" y="544"/>
                  </a:lnTo>
                  <a:lnTo>
                    <a:pt x="500" y="544"/>
                  </a:lnTo>
                  <a:lnTo>
                    <a:pt x="506" y="550"/>
                  </a:lnTo>
                  <a:lnTo>
                    <a:pt x="514" y="558"/>
                  </a:lnTo>
                  <a:lnTo>
                    <a:pt x="516" y="558"/>
                  </a:lnTo>
                  <a:lnTo>
                    <a:pt x="524" y="558"/>
                  </a:lnTo>
                  <a:lnTo>
                    <a:pt x="530" y="564"/>
                  </a:lnTo>
                  <a:lnTo>
                    <a:pt x="532" y="572"/>
                  </a:lnTo>
                  <a:lnTo>
                    <a:pt x="534" y="578"/>
                  </a:lnTo>
                  <a:lnTo>
                    <a:pt x="538" y="582"/>
                  </a:lnTo>
                  <a:lnTo>
                    <a:pt x="542" y="584"/>
                  </a:lnTo>
                  <a:lnTo>
                    <a:pt x="554" y="588"/>
                  </a:lnTo>
                  <a:lnTo>
                    <a:pt x="566" y="586"/>
                  </a:lnTo>
                  <a:lnTo>
                    <a:pt x="578" y="584"/>
                  </a:lnTo>
                  <a:lnTo>
                    <a:pt x="592" y="578"/>
                  </a:lnTo>
                  <a:lnTo>
                    <a:pt x="614" y="566"/>
                  </a:lnTo>
                  <a:lnTo>
                    <a:pt x="620" y="562"/>
                  </a:lnTo>
                  <a:lnTo>
                    <a:pt x="626" y="556"/>
                  </a:lnTo>
                  <a:lnTo>
                    <a:pt x="628" y="550"/>
                  </a:lnTo>
                  <a:lnTo>
                    <a:pt x="626" y="544"/>
                  </a:lnTo>
                  <a:lnTo>
                    <a:pt x="624" y="538"/>
                  </a:lnTo>
                  <a:lnTo>
                    <a:pt x="620" y="532"/>
                  </a:lnTo>
                  <a:lnTo>
                    <a:pt x="610" y="522"/>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74" name="Freeform 21"/>
            <p:cNvSpPr>
              <a:spLocks/>
            </p:cNvSpPr>
            <p:nvPr/>
          </p:nvSpPr>
          <p:spPr bwMode="auto">
            <a:xfrm>
              <a:off x="4691360" y="2117700"/>
              <a:ext cx="1984969" cy="1470127"/>
            </a:xfrm>
            <a:custGeom>
              <a:avLst/>
              <a:gdLst>
                <a:gd name="T0" fmla="*/ 570 w 624"/>
                <a:gd name="T1" fmla="*/ 72 h 462"/>
                <a:gd name="T2" fmla="*/ 536 w 624"/>
                <a:gd name="T3" fmla="*/ 84 h 462"/>
                <a:gd name="T4" fmla="*/ 524 w 624"/>
                <a:gd name="T5" fmla="*/ 78 h 462"/>
                <a:gd name="T6" fmla="*/ 508 w 624"/>
                <a:gd name="T7" fmla="*/ 72 h 462"/>
                <a:gd name="T8" fmla="*/ 484 w 624"/>
                <a:gd name="T9" fmla="*/ 76 h 462"/>
                <a:gd name="T10" fmla="*/ 478 w 624"/>
                <a:gd name="T11" fmla="*/ 74 h 462"/>
                <a:gd name="T12" fmla="*/ 458 w 624"/>
                <a:gd name="T13" fmla="*/ 86 h 462"/>
                <a:gd name="T14" fmla="*/ 404 w 624"/>
                <a:gd name="T15" fmla="*/ 84 h 462"/>
                <a:gd name="T16" fmla="*/ 346 w 624"/>
                <a:gd name="T17" fmla="*/ 56 h 462"/>
                <a:gd name="T18" fmla="*/ 290 w 624"/>
                <a:gd name="T19" fmla="*/ 36 h 462"/>
                <a:gd name="T20" fmla="*/ 266 w 624"/>
                <a:gd name="T21" fmla="*/ 28 h 462"/>
                <a:gd name="T22" fmla="*/ 256 w 624"/>
                <a:gd name="T23" fmla="*/ 8 h 462"/>
                <a:gd name="T24" fmla="*/ 230 w 624"/>
                <a:gd name="T25" fmla="*/ 2 h 462"/>
                <a:gd name="T26" fmla="*/ 200 w 624"/>
                <a:gd name="T27" fmla="*/ 58 h 462"/>
                <a:gd name="T28" fmla="*/ 172 w 624"/>
                <a:gd name="T29" fmla="*/ 80 h 462"/>
                <a:gd name="T30" fmla="*/ 156 w 624"/>
                <a:gd name="T31" fmla="*/ 80 h 462"/>
                <a:gd name="T32" fmla="*/ 126 w 624"/>
                <a:gd name="T33" fmla="*/ 114 h 462"/>
                <a:gd name="T34" fmla="*/ 120 w 624"/>
                <a:gd name="T35" fmla="*/ 146 h 462"/>
                <a:gd name="T36" fmla="*/ 100 w 624"/>
                <a:gd name="T37" fmla="*/ 166 h 462"/>
                <a:gd name="T38" fmla="*/ 78 w 624"/>
                <a:gd name="T39" fmla="*/ 182 h 462"/>
                <a:gd name="T40" fmla="*/ 82 w 624"/>
                <a:gd name="T41" fmla="*/ 198 h 462"/>
                <a:gd name="T42" fmla="*/ 92 w 624"/>
                <a:gd name="T43" fmla="*/ 216 h 462"/>
                <a:gd name="T44" fmla="*/ 82 w 624"/>
                <a:gd name="T45" fmla="*/ 222 h 462"/>
                <a:gd name="T46" fmla="*/ 60 w 624"/>
                <a:gd name="T47" fmla="*/ 224 h 462"/>
                <a:gd name="T48" fmla="*/ 58 w 624"/>
                <a:gd name="T49" fmla="*/ 254 h 462"/>
                <a:gd name="T50" fmla="*/ 62 w 624"/>
                <a:gd name="T51" fmla="*/ 268 h 462"/>
                <a:gd name="T52" fmla="*/ 46 w 624"/>
                <a:gd name="T53" fmla="*/ 266 h 462"/>
                <a:gd name="T54" fmla="*/ 0 w 624"/>
                <a:gd name="T55" fmla="*/ 274 h 462"/>
                <a:gd name="T56" fmla="*/ 36 w 624"/>
                <a:gd name="T57" fmla="*/ 318 h 462"/>
                <a:gd name="T58" fmla="*/ 50 w 624"/>
                <a:gd name="T59" fmla="*/ 348 h 462"/>
                <a:gd name="T60" fmla="*/ 58 w 624"/>
                <a:gd name="T61" fmla="*/ 354 h 462"/>
                <a:gd name="T62" fmla="*/ 68 w 624"/>
                <a:gd name="T63" fmla="*/ 378 h 462"/>
                <a:gd name="T64" fmla="*/ 74 w 624"/>
                <a:gd name="T65" fmla="*/ 402 h 462"/>
                <a:gd name="T66" fmla="*/ 102 w 624"/>
                <a:gd name="T67" fmla="*/ 402 h 462"/>
                <a:gd name="T68" fmla="*/ 122 w 624"/>
                <a:gd name="T69" fmla="*/ 392 h 462"/>
                <a:gd name="T70" fmla="*/ 142 w 624"/>
                <a:gd name="T71" fmla="*/ 410 h 462"/>
                <a:gd name="T72" fmla="*/ 152 w 624"/>
                <a:gd name="T73" fmla="*/ 420 h 462"/>
                <a:gd name="T74" fmla="*/ 176 w 624"/>
                <a:gd name="T75" fmla="*/ 424 h 462"/>
                <a:gd name="T76" fmla="*/ 196 w 624"/>
                <a:gd name="T77" fmla="*/ 440 h 462"/>
                <a:gd name="T78" fmla="*/ 244 w 624"/>
                <a:gd name="T79" fmla="*/ 424 h 462"/>
                <a:gd name="T80" fmla="*/ 268 w 624"/>
                <a:gd name="T81" fmla="*/ 428 h 462"/>
                <a:gd name="T82" fmla="*/ 278 w 624"/>
                <a:gd name="T83" fmla="*/ 450 h 462"/>
                <a:gd name="T84" fmla="*/ 306 w 624"/>
                <a:gd name="T85" fmla="*/ 462 h 462"/>
                <a:gd name="T86" fmla="*/ 320 w 624"/>
                <a:gd name="T87" fmla="*/ 442 h 462"/>
                <a:gd name="T88" fmla="*/ 318 w 624"/>
                <a:gd name="T89" fmla="*/ 416 h 462"/>
                <a:gd name="T90" fmla="*/ 322 w 624"/>
                <a:gd name="T91" fmla="*/ 392 h 462"/>
                <a:gd name="T92" fmla="*/ 354 w 624"/>
                <a:gd name="T93" fmla="*/ 388 h 462"/>
                <a:gd name="T94" fmla="*/ 378 w 624"/>
                <a:gd name="T95" fmla="*/ 380 h 462"/>
                <a:gd name="T96" fmla="*/ 394 w 624"/>
                <a:gd name="T97" fmla="*/ 362 h 462"/>
                <a:gd name="T98" fmla="*/ 420 w 624"/>
                <a:gd name="T99" fmla="*/ 358 h 462"/>
                <a:gd name="T100" fmla="*/ 476 w 624"/>
                <a:gd name="T101" fmla="*/ 354 h 462"/>
                <a:gd name="T102" fmla="*/ 506 w 624"/>
                <a:gd name="T103" fmla="*/ 360 h 462"/>
                <a:gd name="T104" fmla="*/ 524 w 624"/>
                <a:gd name="T105" fmla="*/ 364 h 462"/>
                <a:gd name="T106" fmla="*/ 536 w 624"/>
                <a:gd name="T107" fmla="*/ 326 h 462"/>
                <a:gd name="T108" fmla="*/ 540 w 624"/>
                <a:gd name="T109" fmla="*/ 302 h 462"/>
                <a:gd name="T110" fmla="*/ 562 w 624"/>
                <a:gd name="T111" fmla="*/ 268 h 462"/>
                <a:gd name="T112" fmla="*/ 590 w 624"/>
                <a:gd name="T113" fmla="*/ 248 h 462"/>
                <a:gd name="T114" fmla="*/ 602 w 624"/>
                <a:gd name="T115" fmla="*/ 210 h 462"/>
                <a:gd name="T116" fmla="*/ 618 w 624"/>
                <a:gd name="T117" fmla="*/ 162 h 462"/>
                <a:gd name="T118" fmla="*/ 610 w 624"/>
                <a:gd name="T119" fmla="*/ 134 h 462"/>
                <a:gd name="T120" fmla="*/ 610 w 624"/>
                <a:gd name="T121" fmla="*/ 110 h 462"/>
                <a:gd name="T122" fmla="*/ 622 w 624"/>
                <a:gd name="T123" fmla="*/ 80 h 462"/>
                <a:gd name="T124" fmla="*/ 596 w 624"/>
                <a:gd name="T125" fmla="*/ 66 h 4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24" h="462">
                  <a:moveTo>
                    <a:pt x="596" y="66"/>
                  </a:moveTo>
                  <a:lnTo>
                    <a:pt x="596" y="66"/>
                  </a:lnTo>
                  <a:lnTo>
                    <a:pt x="582" y="70"/>
                  </a:lnTo>
                  <a:lnTo>
                    <a:pt x="570" y="72"/>
                  </a:lnTo>
                  <a:lnTo>
                    <a:pt x="560" y="78"/>
                  </a:lnTo>
                  <a:lnTo>
                    <a:pt x="548" y="82"/>
                  </a:lnTo>
                  <a:lnTo>
                    <a:pt x="536" y="84"/>
                  </a:lnTo>
                  <a:lnTo>
                    <a:pt x="528" y="82"/>
                  </a:lnTo>
                  <a:lnTo>
                    <a:pt x="524" y="80"/>
                  </a:lnTo>
                  <a:lnTo>
                    <a:pt x="524" y="78"/>
                  </a:lnTo>
                  <a:lnTo>
                    <a:pt x="520" y="74"/>
                  </a:lnTo>
                  <a:lnTo>
                    <a:pt x="516" y="72"/>
                  </a:lnTo>
                  <a:lnTo>
                    <a:pt x="508" y="72"/>
                  </a:lnTo>
                  <a:lnTo>
                    <a:pt x="504" y="76"/>
                  </a:lnTo>
                  <a:lnTo>
                    <a:pt x="500" y="78"/>
                  </a:lnTo>
                  <a:lnTo>
                    <a:pt x="492" y="78"/>
                  </a:lnTo>
                  <a:lnTo>
                    <a:pt x="484" y="76"/>
                  </a:lnTo>
                  <a:lnTo>
                    <a:pt x="482" y="76"/>
                  </a:lnTo>
                  <a:lnTo>
                    <a:pt x="478" y="74"/>
                  </a:lnTo>
                  <a:lnTo>
                    <a:pt x="472" y="74"/>
                  </a:lnTo>
                  <a:lnTo>
                    <a:pt x="468" y="74"/>
                  </a:lnTo>
                  <a:lnTo>
                    <a:pt x="462" y="80"/>
                  </a:lnTo>
                  <a:lnTo>
                    <a:pt x="458" y="86"/>
                  </a:lnTo>
                  <a:lnTo>
                    <a:pt x="458" y="90"/>
                  </a:lnTo>
                  <a:lnTo>
                    <a:pt x="428" y="90"/>
                  </a:lnTo>
                  <a:lnTo>
                    <a:pt x="412" y="94"/>
                  </a:lnTo>
                  <a:lnTo>
                    <a:pt x="404" y="84"/>
                  </a:lnTo>
                  <a:lnTo>
                    <a:pt x="382" y="68"/>
                  </a:lnTo>
                  <a:lnTo>
                    <a:pt x="368" y="76"/>
                  </a:lnTo>
                  <a:lnTo>
                    <a:pt x="352" y="58"/>
                  </a:lnTo>
                  <a:lnTo>
                    <a:pt x="346" y="56"/>
                  </a:lnTo>
                  <a:lnTo>
                    <a:pt x="332" y="60"/>
                  </a:lnTo>
                  <a:lnTo>
                    <a:pt x="316" y="44"/>
                  </a:lnTo>
                  <a:lnTo>
                    <a:pt x="308" y="44"/>
                  </a:lnTo>
                  <a:lnTo>
                    <a:pt x="290" y="36"/>
                  </a:lnTo>
                  <a:lnTo>
                    <a:pt x="282" y="36"/>
                  </a:lnTo>
                  <a:lnTo>
                    <a:pt x="276" y="34"/>
                  </a:lnTo>
                  <a:lnTo>
                    <a:pt x="266" y="28"/>
                  </a:lnTo>
                  <a:lnTo>
                    <a:pt x="262" y="22"/>
                  </a:lnTo>
                  <a:lnTo>
                    <a:pt x="260" y="20"/>
                  </a:lnTo>
                  <a:lnTo>
                    <a:pt x="256" y="8"/>
                  </a:lnTo>
                  <a:lnTo>
                    <a:pt x="254" y="4"/>
                  </a:lnTo>
                  <a:lnTo>
                    <a:pt x="250" y="2"/>
                  </a:lnTo>
                  <a:lnTo>
                    <a:pt x="242" y="0"/>
                  </a:lnTo>
                  <a:lnTo>
                    <a:pt x="230" y="2"/>
                  </a:lnTo>
                  <a:lnTo>
                    <a:pt x="224" y="16"/>
                  </a:lnTo>
                  <a:lnTo>
                    <a:pt x="210" y="44"/>
                  </a:lnTo>
                  <a:lnTo>
                    <a:pt x="200" y="58"/>
                  </a:lnTo>
                  <a:lnTo>
                    <a:pt x="190" y="70"/>
                  </a:lnTo>
                  <a:lnTo>
                    <a:pt x="184" y="76"/>
                  </a:lnTo>
                  <a:lnTo>
                    <a:pt x="178" y="78"/>
                  </a:lnTo>
                  <a:lnTo>
                    <a:pt x="172" y="80"/>
                  </a:lnTo>
                  <a:lnTo>
                    <a:pt x="166" y="78"/>
                  </a:lnTo>
                  <a:lnTo>
                    <a:pt x="160" y="78"/>
                  </a:lnTo>
                  <a:lnTo>
                    <a:pt x="156" y="80"/>
                  </a:lnTo>
                  <a:lnTo>
                    <a:pt x="148" y="84"/>
                  </a:lnTo>
                  <a:lnTo>
                    <a:pt x="142" y="90"/>
                  </a:lnTo>
                  <a:lnTo>
                    <a:pt x="134" y="100"/>
                  </a:lnTo>
                  <a:lnTo>
                    <a:pt x="126" y="114"/>
                  </a:lnTo>
                  <a:lnTo>
                    <a:pt x="120" y="134"/>
                  </a:lnTo>
                  <a:lnTo>
                    <a:pt x="120" y="138"/>
                  </a:lnTo>
                  <a:lnTo>
                    <a:pt x="120" y="146"/>
                  </a:lnTo>
                  <a:lnTo>
                    <a:pt x="118" y="150"/>
                  </a:lnTo>
                  <a:lnTo>
                    <a:pt x="114" y="156"/>
                  </a:lnTo>
                  <a:lnTo>
                    <a:pt x="108" y="160"/>
                  </a:lnTo>
                  <a:lnTo>
                    <a:pt x="100" y="166"/>
                  </a:lnTo>
                  <a:lnTo>
                    <a:pt x="94" y="170"/>
                  </a:lnTo>
                  <a:lnTo>
                    <a:pt x="84" y="178"/>
                  </a:lnTo>
                  <a:lnTo>
                    <a:pt x="78" y="182"/>
                  </a:lnTo>
                  <a:lnTo>
                    <a:pt x="76" y="188"/>
                  </a:lnTo>
                  <a:lnTo>
                    <a:pt x="78" y="194"/>
                  </a:lnTo>
                  <a:lnTo>
                    <a:pt x="82" y="198"/>
                  </a:lnTo>
                  <a:lnTo>
                    <a:pt x="88" y="202"/>
                  </a:lnTo>
                  <a:lnTo>
                    <a:pt x="92" y="206"/>
                  </a:lnTo>
                  <a:lnTo>
                    <a:pt x="92" y="212"/>
                  </a:lnTo>
                  <a:lnTo>
                    <a:pt x="92" y="216"/>
                  </a:lnTo>
                  <a:lnTo>
                    <a:pt x="86" y="220"/>
                  </a:lnTo>
                  <a:lnTo>
                    <a:pt x="84" y="222"/>
                  </a:lnTo>
                  <a:lnTo>
                    <a:pt x="82" y="222"/>
                  </a:lnTo>
                  <a:lnTo>
                    <a:pt x="78" y="220"/>
                  </a:lnTo>
                  <a:lnTo>
                    <a:pt x="70" y="220"/>
                  </a:lnTo>
                  <a:lnTo>
                    <a:pt x="64" y="222"/>
                  </a:lnTo>
                  <a:lnTo>
                    <a:pt x="60" y="224"/>
                  </a:lnTo>
                  <a:lnTo>
                    <a:pt x="58" y="226"/>
                  </a:lnTo>
                  <a:lnTo>
                    <a:pt x="56" y="232"/>
                  </a:lnTo>
                  <a:lnTo>
                    <a:pt x="58" y="254"/>
                  </a:lnTo>
                  <a:lnTo>
                    <a:pt x="60" y="262"/>
                  </a:lnTo>
                  <a:lnTo>
                    <a:pt x="62" y="264"/>
                  </a:lnTo>
                  <a:lnTo>
                    <a:pt x="62" y="268"/>
                  </a:lnTo>
                  <a:lnTo>
                    <a:pt x="62" y="270"/>
                  </a:lnTo>
                  <a:lnTo>
                    <a:pt x="58" y="270"/>
                  </a:lnTo>
                  <a:lnTo>
                    <a:pt x="46" y="266"/>
                  </a:lnTo>
                  <a:lnTo>
                    <a:pt x="28" y="266"/>
                  </a:lnTo>
                  <a:lnTo>
                    <a:pt x="12" y="268"/>
                  </a:lnTo>
                  <a:lnTo>
                    <a:pt x="6" y="272"/>
                  </a:lnTo>
                  <a:lnTo>
                    <a:pt x="0" y="274"/>
                  </a:lnTo>
                  <a:lnTo>
                    <a:pt x="0" y="276"/>
                  </a:lnTo>
                  <a:lnTo>
                    <a:pt x="8" y="286"/>
                  </a:lnTo>
                  <a:lnTo>
                    <a:pt x="36" y="318"/>
                  </a:lnTo>
                  <a:lnTo>
                    <a:pt x="38" y="322"/>
                  </a:lnTo>
                  <a:lnTo>
                    <a:pt x="44" y="330"/>
                  </a:lnTo>
                  <a:lnTo>
                    <a:pt x="48" y="342"/>
                  </a:lnTo>
                  <a:lnTo>
                    <a:pt x="50" y="348"/>
                  </a:lnTo>
                  <a:lnTo>
                    <a:pt x="48" y="354"/>
                  </a:lnTo>
                  <a:lnTo>
                    <a:pt x="52" y="354"/>
                  </a:lnTo>
                  <a:lnTo>
                    <a:pt x="58" y="354"/>
                  </a:lnTo>
                  <a:lnTo>
                    <a:pt x="62" y="358"/>
                  </a:lnTo>
                  <a:lnTo>
                    <a:pt x="66" y="362"/>
                  </a:lnTo>
                  <a:lnTo>
                    <a:pt x="68" y="368"/>
                  </a:lnTo>
                  <a:lnTo>
                    <a:pt x="68" y="378"/>
                  </a:lnTo>
                  <a:lnTo>
                    <a:pt x="70" y="388"/>
                  </a:lnTo>
                  <a:lnTo>
                    <a:pt x="72" y="396"/>
                  </a:lnTo>
                  <a:lnTo>
                    <a:pt x="74" y="402"/>
                  </a:lnTo>
                  <a:lnTo>
                    <a:pt x="78" y="406"/>
                  </a:lnTo>
                  <a:lnTo>
                    <a:pt x="84" y="408"/>
                  </a:lnTo>
                  <a:lnTo>
                    <a:pt x="92" y="406"/>
                  </a:lnTo>
                  <a:lnTo>
                    <a:pt x="102" y="402"/>
                  </a:lnTo>
                  <a:lnTo>
                    <a:pt x="112" y="396"/>
                  </a:lnTo>
                  <a:lnTo>
                    <a:pt x="118" y="392"/>
                  </a:lnTo>
                  <a:lnTo>
                    <a:pt x="122" y="392"/>
                  </a:lnTo>
                  <a:lnTo>
                    <a:pt x="128" y="394"/>
                  </a:lnTo>
                  <a:lnTo>
                    <a:pt x="132" y="398"/>
                  </a:lnTo>
                  <a:lnTo>
                    <a:pt x="140" y="406"/>
                  </a:lnTo>
                  <a:lnTo>
                    <a:pt x="142" y="410"/>
                  </a:lnTo>
                  <a:lnTo>
                    <a:pt x="144" y="412"/>
                  </a:lnTo>
                  <a:lnTo>
                    <a:pt x="148" y="418"/>
                  </a:lnTo>
                  <a:lnTo>
                    <a:pt x="152" y="420"/>
                  </a:lnTo>
                  <a:lnTo>
                    <a:pt x="158" y="422"/>
                  </a:lnTo>
                  <a:lnTo>
                    <a:pt x="166" y="424"/>
                  </a:lnTo>
                  <a:lnTo>
                    <a:pt x="176" y="424"/>
                  </a:lnTo>
                  <a:lnTo>
                    <a:pt x="178" y="428"/>
                  </a:lnTo>
                  <a:lnTo>
                    <a:pt x="182" y="434"/>
                  </a:lnTo>
                  <a:lnTo>
                    <a:pt x="188" y="438"/>
                  </a:lnTo>
                  <a:lnTo>
                    <a:pt x="196" y="440"/>
                  </a:lnTo>
                  <a:lnTo>
                    <a:pt x="208" y="440"/>
                  </a:lnTo>
                  <a:lnTo>
                    <a:pt x="224" y="434"/>
                  </a:lnTo>
                  <a:lnTo>
                    <a:pt x="244" y="424"/>
                  </a:lnTo>
                  <a:lnTo>
                    <a:pt x="248" y="422"/>
                  </a:lnTo>
                  <a:lnTo>
                    <a:pt x="258" y="422"/>
                  </a:lnTo>
                  <a:lnTo>
                    <a:pt x="264" y="424"/>
                  </a:lnTo>
                  <a:lnTo>
                    <a:pt x="268" y="428"/>
                  </a:lnTo>
                  <a:lnTo>
                    <a:pt x="272" y="434"/>
                  </a:lnTo>
                  <a:lnTo>
                    <a:pt x="272" y="444"/>
                  </a:lnTo>
                  <a:lnTo>
                    <a:pt x="278" y="450"/>
                  </a:lnTo>
                  <a:lnTo>
                    <a:pt x="284" y="454"/>
                  </a:lnTo>
                  <a:lnTo>
                    <a:pt x="290" y="460"/>
                  </a:lnTo>
                  <a:lnTo>
                    <a:pt x="298" y="462"/>
                  </a:lnTo>
                  <a:lnTo>
                    <a:pt x="306" y="462"/>
                  </a:lnTo>
                  <a:lnTo>
                    <a:pt x="310" y="460"/>
                  </a:lnTo>
                  <a:lnTo>
                    <a:pt x="314" y="456"/>
                  </a:lnTo>
                  <a:lnTo>
                    <a:pt x="320" y="442"/>
                  </a:lnTo>
                  <a:lnTo>
                    <a:pt x="320" y="430"/>
                  </a:lnTo>
                  <a:lnTo>
                    <a:pt x="320" y="422"/>
                  </a:lnTo>
                  <a:lnTo>
                    <a:pt x="318" y="416"/>
                  </a:lnTo>
                  <a:lnTo>
                    <a:pt x="318" y="410"/>
                  </a:lnTo>
                  <a:lnTo>
                    <a:pt x="318" y="404"/>
                  </a:lnTo>
                  <a:lnTo>
                    <a:pt x="318" y="398"/>
                  </a:lnTo>
                  <a:lnTo>
                    <a:pt x="322" y="392"/>
                  </a:lnTo>
                  <a:lnTo>
                    <a:pt x="328" y="388"/>
                  </a:lnTo>
                  <a:lnTo>
                    <a:pt x="340" y="386"/>
                  </a:lnTo>
                  <a:lnTo>
                    <a:pt x="354" y="388"/>
                  </a:lnTo>
                  <a:lnTo>
                    <a:pt x="358" y="388"/>
                  </a:lnTo>
                  <a:lnTo>
                    <a:pt x="366" y="388"/>
                  </a:lnTo>
                  <a:lnTo>
                    <a:pt x="372" y="386"/>
                  </a:lnTo>
                  <a:lnTo>
                    <a:pt x="378" y="380"/>
                  </a:lnTo>
                  <a:lnTo>
                    <a:pt x="386" y="374"/>
                  </a:lnTo>
                  <a:lnTo>
                    <a:pt x="394" y="364"/>
                  </a:lnTo>
                  <a:lnTo>
                    <a:pt x="394" y="362"/>
                  </a:lnTo>
                  <a:lnTo>
                    <a:pt x="398" y="360"/>
                  </a:lnTo>
                  <a:lnTo>
                    <a:pt x="406" y="358"/>
                  </a:lnTo>
                  <a:lnTo>
                    <a:pt x="420" y="358"/>
                  </a:lnTo>
                  <a:lnTo>
                    <a:pt x="438" y="358"/>
                  </a:lnTo>
                  <a:lnTo>
                    <a:pt x="456" y="358"/>
                  </a:lnTo>
                  <a:lnTo>
                    <a:pt x="468" y="356"/>
                  </a:lnTo>
                  <a:lnTo>
                    <a:pt x="476" y="354"/>
                  </a:lnTo>
                  <a:lnTo>
                    <a:pt x="484" y="354"/>
                  </a:lnTo>
                  <a:lnTo>
                    <a:pt x="494" y="356"/>
                  </a:lnTo>
                  <a:lnTo>
                    <a:pt x="506" y="360"/>
                  </a:lnTo>
                  <a:lnTo>
                    <a:pt x="510" y="362"/>
                  </a:lnTo>
                  <a:lnTo>
                    <a:pt x="518" y="366"/>
                  </a:lnTo>
                  <a:lnTo>
                    <a:pt x="524" y="364"/>
                  </a:lnTo>
                  <a:lnTo>
                    <a:pt x="528" y="362"/>
                  </a:lnTo>
                  <a:lnTo>
                    <a:pt x="532" y="356"/>
                  </a:lnTo>
                  <a:lnTo>
                    <a:pt x="536" y="346"/>
                  </a:lnTo>
                  <a:lnTo>
                    <a:pt x="536" y="326"/>
                  </a:lnTo>
                  <a:lnTo>
                    <a:pt x="542" y="324"/>
                  </a:lnTo>
                  <a:lnTo>
                    <a:pt x="542" y="318"/>
                  </a:lnTo>
                  <a:lnTo>
                    <a:pt x="540" y="302"/>
                  </a:lnTo>
                  <a:lnTo>
                    <a:pt x="542" y="292"/>
                  </a:lnTo>
                  <a:lnTo>
                    <a:pt x="544" y="284"/>
                  </a:lnTo>
                  <a:lnTo>
                    <a:pt x="552" y="274"/>
                  </a:lnTo>
                  <a:lnTo>
                    <a:pt x="562" y="268"/>
                  </a:lnTo>
                  <a:lnTo>
                    <a:pt x="572" y="262"/>
                  </a:lnTo>
                  <a:lnTo>
                    <a:pt x="582" y="256"/>
                  </a:lnTo>
                  <a:lnTo>
                    <a:pt x="590" y="248"/>
                  </a:lnTo>
                  <a:lnTo>
                    <a:pt x="594" y="242"/>
                  </a:lnTo>
                  <a:lnTo>
                    <a:pt x="598" y="234"/>
                  </a:lnTo>
                  <a:lnTo>
                    <a:pt x="602" y="226"/>
                  </a:lnTo>
                  <a:lnTo>
                    <a:pt x="602" y="210"/>
                  </a:lnTo>
                  <a:lnTo>
                    <a:pt x="606" y="192"/>
                  </a:lnTo>
                  <a:lnTo>
                    <a:pt x="610" y="178"/>
                  </a:lnTo>
                  <a:lnTo>
                    <a:pt x="618" y="162"/>
                  </a:lnTo>
                  <a:lnTo>
                    <a:pt x="616" y="152"/>
                  </a:lnTo>
                  <a:lnTo>
                    <a:pt x="614" y="144"/>
                  </a:lnTo>
                  <a:lnTo>
                    <a:pt x="610" y="134"/>
                  </a:lnTo>
                  <a:lnTo>
                    <a:pt x="608" y="130"/>
                  </a:lnTo>
                  <a:lnTo>
                    <a:pt x="608" y="124"/>
                  </a:lnTo>
                  <a:lnTo>
                    <a:pt x="610" y="110"/>
                  </a:lnTo>
                  <a:lnTo>
                    <a:pt x="614" y="96"/>
                  </a:lnTo>
                  <a:lnTo>
                    <a:pt x="620" y="86"/>
                  </a:lnTo>
                  <a:lnTo>
                    <a:pt x="622" y="80"/>
                  </a:lnTo>
                  <a:lnTo>
                    <a:pt x="624" y="72"/>
                  </a:lnTo>
                  <a:lnTo>
                    <a:pt x="624" y="62"/>
                  </a:lnTo>
                  <a:lnTo>
                    <a:pt x="620" y="60"/>
                  </a:lnTo>
                  <a:lnTo>
                    <a:pt x="596" y="66"/>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75" name="Freeform 22"/>
            <p:cNvSpPr>
              <a:spLocks/>
            </p:cNvSpPr>
            <p:nvPr/>
          </p:nvSpPr>
          <p:spPr bwMode="auto">
            <a:xfrm>
              <a:off x="3558910" y="1481280"/>
              <a:ext cx="1864089" cy="1832886"/>
            </a:xfrm>
            <a:custGeom>
              <a:avLst/>
              <a:gdLst>
                <a:gd name="T0" fmla="*/ 554 w 586"/>
                <a:gd name="T1" fmla="*/ 204 h 576"/>
                <a:gd name="T2" fmla="*/ 544 w 586"/>
                <a:gd name="T3" fmla="*/ 160 h 576"/>
                <a:gd name="T4" fmla="*/ 528 w 586"/>
                <a:gd name="T5" fmla="*/ 154 h 576"/>
                <a:gd name="T6" fmla="*/ 500 w 586"/>
                <a:gd name="T7" fmla="*/ 132 h 576"/>
                <a:gd name="T8" fmla="*/ 478 w 586"/>
                <a:gd name="T9" fmla="*/ 112 h 576"/>
                <a:gd name="T10" fmla="*/ 478 w 586"/>
                <a:gd name="T11" fmla="*/ 88 h 576"/>
                <a:gd name="T12" fmla="*/ 454 w 586"/>
                <a:gd name="T13" fmla="*/ 62 h 576"/>
                <a:gd name="T14" fmla="*/ 440 w 586"/>
                <a:gd name="T15" fmla="*/ 24 h 576"/>
                <a:gd name="T16" fmla="*/ 408 w 586"/>
                <a:gd name="T17" fmla="*/ 2 h 576"/>
                <a:gd name="T18" fmla="*/ 392 w 586"/>
                <a:gd name="T19" fmla="*/ 12 h 576"/>
                <a:gd name="T20" fmla="*/ 336 w 586"/>
                <a:gd name="T21" fmla="*/ 42 h 576"/>
                <a:gd name="T22" fmla="*/ 302 w 586"/>
                <a:gd name="T23" fmla="*/ 28 h 576"/>
                <a:gd name="T24" fmla="*/ 284 w 586"/>
                <a:gd name="T25" fmla="*/ 4 h 576"/>
                <a:gd name="T26" fmla="*/ 254 w 586"/>
                <a:gd name="T27" fmla="*/ 26 h 576"/>
                <a:gd name="T28" fmla="*/ 220 w 586"/>
                <a:gd name="T29" fmla="*/ 32 h 576"/>
                <a:gd name="T30" fmla="*/ 186 w 586"/>
                <a:gd name="T31" fmla="*/ 18 h 576"/>
                <a:gd name="T32" fmla="*/ 124 w 586"/>
                <a:gd name="T33" fmla="*/ 12 h 576"/>
                <a:gd name="T34" fmla="*/ 40 w 586"/>
                <a:gd name="T35" fmla="*/ 6 h 576"/>
                <a:gd name="T36" fmla="*/ 0 w 586"/>
                <a:gd name="T37" fmla="*/ 26 h 576"/>
                <a:gd name="T38" fmla="*/ 26 w 586"/>
                <a:gd name="T39" fmla="*/ 46 h 576"/>
                <a:gd name="T40" fmla="*/ 90 w 586"/>
                <a:gd name="T41" fmla="*/ 74 h 576"/>
                <a:gd name="T42" fmla="*/ 84 w 586"/>
                <a:gd name="T43" fmla="*/ 118 h 576"/>
                <a:gd name="T44" fmla="*/ 126 w 586"/>
                <a:gd name="T45" fmla="*/ 122 h 576"/>
                <a:gd name="T46" fmla="*/ 186 w 586"/>
                <a:gd name="T47" fmla="*/ 164 h 576"/>
                <a:gd name="T48" fmla="*/ 200 w 586"/>
                <a:gd name="T49" fmla="*/ 206 h 576"/>
                <a:gd name="T50" fmla="*/ 182 w 586"/>
                <a:gd name="T51" fmla="*/ 218 h 576"/>
                <a:gd name="T52" fmla="*/ 150 w 586"/>
                <a:gd name="T53" fmla="*/ 234 h 576"/>
                <a:gd name="T54" fmla="*/ 96 w 586"/>
                <a:gd name="T55" fmla="*/ 226 h 576"/>
                <a:gd name="T56" fmla="*/ 16 w 586"/>
                <a:gd name="T57" fmla="*/ 236 h 576"/>
                <a:gd name="T58" fmla="*/ 26 w 586"/>
                <a:gd name="T59" fmla="*/ 284 h 576"/>
                <a:gd name="T60" fmla="*/ 4 w 586"/>
                <a:gd name="T61" fmla="*/ 304 h 576"/>
                <a:gd name="T62" fmla="*/ 22 w 586"/>
                <a:gd name="T63" fmla="*/ 344 h 576"/>
                <a:gd name="T64" fmla="*/ 30 w 586"/>
                <a:gd name="T65" fmla="*/ 362 h 576"/>
                <a:gd name="T66" fmla="*/ 34 w 586"/>
                <a:gd name="T67" fmla="*/ 434 h 576"/>
                <a:gd name="T68" fmla="*/ 28 w 586"/>
                <a:gd name="T69" fmla="*/ 460 h 576"/>
                <a:gd name="T70" fmla="*/ 28 w 586"/>
                <a:gd name="T71" fmla="*/ 488 h 576"/>
                <a:gd name="T72" fmla="*/ 44 w 586"/>
                <a:gd name="T73" fmla="*/ 508 h 576"/>
                <a:gd name="T74" fmla="*/ 64 w 586"/>
                <a:gd name="T75" fmla="*/ 530 h 576"/>
                <a:gd name="T76" fmla="*/ 70 w 586"/>
                <a:gd name="T77" fmla="*/ 564 h 576"/>
                <a:gd name="T78" fmla="*/ 106 w 586"/>
                <a:gd name="T79" fmla="*/ 554 h 576"/>
                <a:gd name="T80" fmla="*/ 120 w 586"/>
                <a:gd name="T81" fmla="*/ 572 h 576"/>
                <a:gd name="T82" fmla="*/ 136 w 586"/>
                <a:gd name="T83" fmla="*/ 576 h 576"/>
                <a:gd name="T84" fmla="*/ 186 w 586"/>
                <a:gd name="T85" fmla="*/ 560 h 576"/>
                <a:gd name="T86" fmla="*/ 206 w 586"/>
                <a:gd name="T87" fmla="*/ 538 h 576"/>
                <a:gd name="T88" fmla="*/ 234 w 586"/>
                <a:gd name="T89" fmla="*/ 496 h 576"/>
                <a:gd name="T90" fmla="*/ 266 w 586"/>
                <a:gd name="T91" fmla="*/ 466 h 576"/>
                <a:gd name="T92" fmla="*/ 356 w 586"/>
                <a:gd name="T93" fmla="*/ 474 h 576"/>
                <a:gd name="T94" fmla="*/ 402 w 586"/>
                <a:gd name="T95" fmla="*/ 466 h 576"/>
                <a:gd name="T96" fmla="*/ 416 w 586"/>
                <a:gd name="T97" fmla="*/ 462 h 576"/>
                <a:gd name="T98" fmla="*/ 420 w 586"/>
                <a:gd name="T99" fmla="*/ 422 h 576"/>
                <a:gd name="T100" fmla="*/ 442 w 586"/>
                <a:gd name="T101" fmla="*/ 420 h 576"/>
                <a:gd name="T102" fmla="*/ 438 w 586"/>
                <a:gd name="T103" fmla="*/ 398 h 576"/>
                <a:gd name="T104" fmla="*/ 456 w 586"/>
                <a:gd name="T105" fmla="*/ 366 h 576"/>
                <a:gd name="T106" fmla="*/ 476 w 586"/>
                <a:gd name="T107" fmla="*/ 338 h 576"/>
                <a:gd name="T108" fmla="*/ 504 w 586"/>
                <a:gd name="T109" fmla="*/ 284 h 576"/>
                <a:gd name="T110" fmla="*/ 534 w 586"/>
                <a:gd name="T111" fmla="*/ 278 h 576"/>
                <a:gd name="T112" fmla="*/ 586 w 586"/>
                <a:gd name="T113" fmla="*/ 202 h 57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86" h="576">
                  <a:moveTo>
                    <a:pt x="578" y="204"/>
                  </a:moveTo>
                  <a:lnTo>
                    <a:pt x="578" y="204"/>
                  </a:lnTo>
                  <a:lnTo>
                    <a:pt x="566" y="208"/>
                  </a:lnTo>
                  <a:lnTo>
                    <a:pt x="560" y="208"/>
                  </a:lnTo>
                  <a:lnTo>
                    <a:pt x="556" y="206"/>
                  </a:lnTo>
                  <a:lnTo>
                    <a:pt x="554" y="204"/>
                  </a:lnTo>
                  <a:lnTo>
                    <a:pt x="542" y="178"/>
                  </a:lnTo>
                  <a:lnTo>
                    <a:pt x="540" y="172"/>
                  </a:lnTo>
                  <a:lnTo>
                    <a:pt x="540" y="166"/>
                  </a:lnTo>
                  <a:lnTo>
                    <a:pt x="544" y="160"/>
                  </a:lnTo>
                  <a:lnTo>
                    <a:pt x="548" y="154"/>
                  </a:lnTo>
                  <a:lnTo>
                    <a:pt x="548" y="150"/>
                  </a:lnTo>
                  <a:lnTo>
                    <a:pt x="544" y="148"/>
                  </a:lnTo>
                  <a:lnTo>
                    <a:pt x="542" y="148"/>
                  </a:lnTo>
                  <a:lnTo>
                    <a:pt x="532" y="152"/>
                  </a:lnTo>
                  <a:lnTo>
                    <a:pt x="528" y="154"/>
                  </a:lnTo>
                  <a:lnTo>
                    <a:pt x="522" y="146"/>
                  </a:lnTo>
                  <a:lnTo>
                    <a:pt x="520" y="142"/>
                  </a:lnTo>
                  <a:lnTo>
                    <a:pt x="518" y="138"/>
                  </a:lnTo>
                  <a:lnTo>
                    <a:pt x="510" y="134"/>
                  </a:lnTo>
                  <a:lnTo>
                    <a:pt x="500" y="132"/>
                  </a:lnTo>
                  <a:lnTo>
                    <a:pt x="498" y="132"/>
                  </a:lnTo>
                  <a:lnTo>
                    <a:pt x="494" y="120"/>
                  </a:lnTo>
                  <a:lnTo>
                    <a:pt x="484" y="110"/>
                  </a:lnTo>
                  <a:lnTo>
                    <a:pt x="480" y="112"/>
                  </a:lnTo>
                  <a:lnTo>
                    <a:pt x="478" y="112"/>
                  </a:lnTo>
                  <a:lnTo>
                    <a:pt x="476" y="110"/>
                  </a:lnTo>
                  <a:lnTo>
                    <a:pt x="474" y="108"/>
                  </a:lnTo>
                  <a:lnTo>
                    <a:pt x="474" y="102"/>
                  </a:lnTo>
                  <a:lnTo>
                    <a:pt x="474" y="98"/>
                  </a:lnTo>
                  <a:lnTo>
                    <a:pt x="478" y="88"/>
                  </a:lnTo>
                  <a:lnTo>
                    <a:pt x="478" y="80"/>
                  </a:lnTo>
                  <a:lnTo>
                    <a:pt x="476" y="76"/>
                  </a:lnTo>
                  <a:lnTo>
                    <a:pt x="472" y="72"/>
                  </a:lnTo>
                  <a:lnTo>
                    <a:pt x="464" y="68"/>
                  </a:lnTo>
                  <a:lnTo>
                    <a:pt x="460" y="68"/>
                  </a:lnTo>
                  <a:lnTo>
                    <a:pt x="454" y="62"/>
                  </a:lnTo>
                  <a:lnTo>
                    <a:pt x="458" y="56"/>
                  </a:lnTo>
                  <a:lnTo>
                    <a:pt x="458" y="48"/>
                  </a:lnTo>
                  <a:lnTo>
                    <a:pt x="456" y="42"/>
                  </a:lnTo>
                  <a:lnTo>
                    <a:pt x="450" y="34"/>
                  </a:lnTo>
                  <a:lnTo>
                    <a:pt x="440" y="24"/>
                  </a:lnTo>
                  <a:lnTo>
                    <a:pt x="436" y="20"/>
                  </a:lnTo>
                  <a:lnTo>
                    <a:pt x="420" y="20"/>
                  </a:lnTo>
                  <a:lnTo>
                    <a:pt x="416" y="6"/>
                  </a:lnTo>
                  <a:lnTo>
                    <a:pt x="412" y="2"/>
                  </a:lnTo>
                  <a:lnTo>
                    <a:pt x="408" y="2"/>
                  </a:lnTo>
                  <a:lnTo>
                    <a:pt x="406" y="2"/>
                  </a:lnTo>
                  <a:lnTo>
                    <a:pt x="402" y="4"/>
                  </a:lnTo>
                  <a:lnTo>
                    <a:pt x="400" y="8"/>
                  </a:lnTo>
                  <a:lnTo>
                    <a:pt x="400" y="10"/>
                  </a:lnTo>
                  <a:lnTo>
                    <a:pt x="392" y="12"/>
                  </a:lnTo>
                  <a:lnTo>
                    <a:pt x="380" y="14"/>
                  </a:lnTo>
                  <a:lnTo>
                    <a:pt x="368" y="18"/>
                  </a:lnTo>
                  <a:lnTo>
                    <a:pt x="358" y="24"/>
                  </a:lnTo>
                  <a:lnTo>
                    <a:pt x="350" y="30"/>
                  </a:lnTo>
                  <a:lnTo>
                    <a:pt x="336" y="42"/>
                  </a:lnTo>
                  <a:lnTo>
                    <a:pt x="328" y="46"/>
                  </a:lnTo>
                  <a:lnTo>
                    <a:pt x="316" y="32"/>
                  </a:lnTo>
                  <a:lnTo>
                    <a:pt x="310" y="30"/>
                  </a:lnTo>
                  <a:lnTo>
                    <a:pt x="306" y="30"/>
                  </a:lnTo>
                  <a:lnTo>
                    <a:pt x="302" y="28"/>
                  </a:lnTo>
                  <a:lnTo>
                    <a:pt x="298" y="10"/>
                  </a:lnTo>
                  <a:lnTo>
                    <a:pt x="292" y="2"/>
                  </a:lnTo>
                  <a:lnTo>
                    <a:pt x="290" y="0"/>
                  </a:lnTo>
                  <a:lnTo>
                    <a:pt x="288" y="0"/>
                  </a:lnTo>
                  <a:lnTo>
                    <a:pt x="284" y="4"/>
                  </a:lnTo>
                  <a:lnTo>
                    <a:pt x="278" y="10"/>
                  </a:lnTo>
                  <a:lnTo>
                    <a:pt x="276" y="16"/>
                  </a:lnTo>
                  <a:lnTo>
                    <a:pt x="272" y="24"/>
                  </a:lnTo>
                  <a:lnTo>
                    <a:pt x="264" y="30"/>
                  </a:lnTo>
                  <a:lnTo>
                    <a:pt x="254" y="26"/>
                  </a:lnTo>
                  <a:lnTo>
                    <a:pt x="246" y="24"/>
                  </a:lnTo>
                  <a:lnTo>
                    <a:pt x="236" y="24"/>
                  </a:lnTo>
                  <a:lnTo>
                    <a:pt x="234" y="28"/>
                  </a:lnTo>
                  <a:lnTo>
                    <a:pt x="230" y="30"/>
                  </a:lnTo>
                  <a:lnTo>
                    <a:pt x="220" y="32"/>
                  </a:lnTo>
                  <a:lnTo>
                    <a:pt x="212" y="32"/>
                  </a:lnTo>
                  <a:lnTo>
                    <a:pt x="206" y="30"/>
                  </a:lnTo>
                  <a:lnTo>
                    <a:pt x="200" y="28"/>
                  </a:lnTo>
                  <a:lnTo>
                    <a:pt x="192" y="22"/>
                  </a:lnTo>
                  <a:lnTo>
                    <a:pt x="186" y="18"/>
                  </a:lnTo>
                  <a:lnTo>
                    <a:pt x="180" y="16"/>
                  </a:lnTo>
                  <a:lnTo>
                    <a:pt x="164" y="14"/>
                  </a:lnTo>
                  <a:lnTo>
                    <a:pt x="154" y="14"/>
                  </a:lnTo>
                  <a:lnTo>
                    <a:pt x="150" y="16"/>
                  </a:lnTo>
                  <a:lnTo>
                    <a:pt x="130" y="12"/>
                  </a:lnTo>
                  <a:lnTo>
                    <a:pt x="124" y="12"/>
                  </a:lnTo>
                  <a:lnTo>
                    <a:pt x="82" y="2"/>
                  </a:lnTo>
                  <a:lnTo>
                    <a:pt x="72" y="0"/>
                  </a:lnTo>
                  <a:lnTo>
                    <a:pt x="62" y="0"/>
                  </a:lnTo>
                  <a:lnTo>
                    <a:pt x="48" y="4"/>
                  </a:lnTo>
                  <a:lnTo>
                    <a:pt x="40" y="6"/>
                  </a:lnTo>
                  <a:lnTo>
                    <a:pt x="38" y="10"/>
                  </a:lnTo>
                  <a:lnTo>
                    <a:pt x="16" y="10"/>
                  </a:lnTo>
                  <a:lnTo>
                    <a:pt x="4" y="18"/>
                  </a:lnTo>
                  <a:lnTo>
                    <a:pt x="2" y="22"/>
                  </a:lnTo>
                  <a:lnTo>
                    <a:pt x="0" y="26"/>
                  </a:lnTo>
                  <a:lnTo>
                    <a:pt x="0" y="32"/>
                  </a:lnTo>
                  <a:lnTo>
                    <a:pt x="6" y="36"/>
                  </a:lnTo>
                  <a:lnTo>
                    <a:pt x="12" y="40"/>
                  </a:lnTo>
                  <a:lnTo>
                    <a:pt x="18" y="44"/>
                  </a:lnTo>
                  <a:lnTo>
                    <a:pt x="26" y="46"/>
                  </a:lnTo>
                  <a:lnTo>
                    <a:pt x="62" y="48"/>
                  </a:lnTo>
                  <a:lnTo>
                    <a:pt x="68" y="56"/>
                  </a:lnTo>
                  <a:lnTo>
                    <a:pt x="80" y="60"/>
                  </a:lnTo>
                  <a:lnTo>
                    <a:pt x="86" y="68"/>
                  </a:lnTo>
                  <a:lnTo>
                    <a:pt x="90" y="74"/>
                  </a:lnTo>
                  <a:lnTo>
                    <a:pt x="90" y="82"/>
                  </a:lnTo>
                  <a:lnTo>
                    <a:pt x="90" y="90"/>
                  </a:lnTo>
                  <a:lnTo>
                    <a:pt x="86" y="96"/>
                  </a:lnTo>
                  <a:lnTo>
                    <a:pt x="84" y="102"/>
                  </a:lnTo>
                  <a:lnTo>
                    <a:pt x="84" y="112"/>
                  </a:lnTo>
                  <a:lnTo>
                    <a:pt x="84" y="118"/>
                  </a:lnTo>
                  <a:lnTo>
                    <a:pt x="88" y="120"/>
                  </a:lnTo>
                  <a:lnTo>
                    <a:pt x="96" y="122"/>
                  </a:lnTo>
                  <a:lnTo>
                    <a:pt x="126" y="122"/>
                  </a:lnTo>
                  <a:lnTo>
                    <a:pt x="136" y="128"/>
                  </a:lnTo>
                  <a:lnTo>
                    <a:pt x="166" y="142"/>
                  </a:lnTo>
                  <a:lnTo>
                    <a:pt x="174" y="148"/>
                  </a:lnTo>
                  <a:lnTo>
                    <a:pt x="180" y="156"/>
                  </a:lnTo>
                  <a:lnTo>
                    <a:pt x="186" y="164"/>
                  </a:lnTo>
                  <a:lnTo>
                    <a:pt x="188" y="174"/>
                  </a:lnTo>
                  <a:lnTo>
                    <a:pt x="190" y="190"/>
                  </a:lnTo>
                  <a:lnTo>
                    <a:pt x="190" y="196"/>
                  </a:lnTo>
                  <a:lnTo>
                    <a:pt x="194" y="200"/>
                  </a:lnTo>
                  <a:lnTo>
                    <a:pt x="200" y="206"/>
                  </a:lnTo>
                  <a:lnTo>
                    <a:pt x="202" y="210"/>
                  </a:lnTo>
                  <a:lnTo>
                    <a:pt x="202" y="214"/>
                  </a:lnTo>
                  <a:lnTo>
                    <a:pt x="200" y="216"/>
                  </a:lnTo>
                  <a:lnTo>
                    <a:pt x="194" y="216"/>
                  </a:lnTo>
                  <a:lnTo>
                    <a:pt x="182" y="218"/>
                  </a:lnTo>
                  <a:lnTo>
                    <a:pt x="172" y="222"/>
                  </a:lnTo>
                  <a:lnTo>
                    <a:pt x="166" y="226"/>
                  </a:lnTo>
                  <a:lnTo>
                    <a:pt x="162" y="232"/>
                  </a:lnTo>
                  <a:lnTo>
                    <a:pt x="156" y="234"/>
                  </a:lnTo>
                  <a:lnTo>
                    <a:pt x="150" y="234"/>
                  </a:lnTo>
                  <a:lnTo>
                    <a:pt x="144" y="234"/>
                  </a:lnTo>
                  <a:lnTo>
                    <a:pt x="134" y="230"/>
                  </a:lnTo>
                  <a:lnTo>
                    <a:pt x="130" y="226"/>
                  </a:lnTo>
                  <a:lnTo>
                    <a:pt x="110" y="224"/>
                  </a:lnTo>
                  <a:lnTo>
                    <a:pt x="96" y="226"/>
                  </a:lnTo>
                  <a:lnTo>
                    <a:pt x="82" y="230"/>
                  </a:lnTo>
                  <a:lnTo>
                    <a:pt x="62" y="234"/>
                  </a:lnTo>
                  <a:lnTo>
                    <a:pt x="52" y="224"/>
                  </a:lnTo>
                  <a:lnTo>
                    <a:pt x="30" y="236"/>
                  </a:lnTo>
                  <a:lnTo>
                    <a:pt x="16" y="236"/>
                  </a:lnTo>
                  <a:lnTo>
                    <a:pt x="20" y="244"/>
                  </a:lnTo>
                  <a:lnTo>
                    <a:pt x="24" y="252"/>
                  </a:lnTo>
                  <a:lnTo>
                    <a:pt x="26" y="260"/>
                  </a:lnTo>
                  <a:lnTo>
                    <a:pt x="28" y="268"/>
                  </a:lnTo>
                  <a:lnTo>
                    <a:pt x="26" y="278"/>
                  </a:lnTo>
                  <a:lnTo>
                    <a:pt x="26" y="284"/>
                  </a:lnTo>
                  <a:lnTo>
                    <a:pt x="20" y="284"/>
                  </a:lnTo>
                  <a:lnTo>
                    <a:pt x="16" y="286"/>
                  </a:lnTo>
                  <a:lnTo>
                    <a:pt x="10" y="292"/>
                  </a:lnTo>
                  <a:lnTo>
                    <a:pt x="4" y="304"/>
                  </a:lnTo>
                  <a:lnTo>
                    <a:pt x="2" y="310"/>
                  </a:lnTo>
                  <a:lnTo>
                    <a:pt x="2" y="318"/>
                  </a:lnTo>
                  <a:lnTo>
                    <a:pt x="4" y="326"/>
                  </a:lnTo>
                  <a:lnTo>
                    <a:pt x="6" y="334"/>
                  </a:lnTo>
                  <a:lnTo>
                    <a:pt x="12" y="340"/>
                  </a:lnTo>
                  <a:lnTo>
                    <a:pt x="22" y="344"/>
                  </a:lnTo>
                  <a:lnTo>
                    <a:pt x="30" y="346"/>
                  </a:lnTo>
                  <a:lnTo>
                    <a:pt x="34" y="350"/>
                  </a:lnTo>
                  <a:lnTo>
                    <a:pt x="36" y="354"/>
                  </a:lnTo>
                  <a:lnTo>
                    <a:pt x="34" y="356"/>
                  </a:lnTo>
                  <a:lnTo>
                    <a:pt x="30" y="362"/>
                  </a:lnTo>
                  <a:lnTo>
                    <a:pt x="28" y="364"/>
                  </a:lnTo>
                  <a:lnTo>
                    <a:pt x="28" y="414"/>
                  </a:lnTo>
                  <a:lnTo>
                    <a:pt x="32" y="422"/>
                  </a:lnTo>
                  <a:lnTo>
                    <a:pt x="34" y="428"/>
                  </a:lnTo>
                  <a:lnTo>
                    <a:pt x="34" y="434"/>
                  </a:lnTo>
                  <a:lnTo>
                    <a:pt x="32" y="438"/>
                  </a:lnTo>
                  <a:lnTo>
                    <a:pt x="28" y="444"/>
                  </a:lnTo>
                  <a:lnTo>
                    <a:pt x="24" y="452"/>
                  </a:lnTo>
                  <a:lnTo>
                    <a:pt x="26" y="456"/>
                  </a:lnTo>
                  <a:lnTo>
                    <a:pt x="28" y="460"/>
                  </a:lnTo>
                  <a:lnTo>
                    <a:pt x="38" y="472"/>
                  </a:lnTo>
                  <a:lnTo>
                    <a:pt x="40" y="476"/>
                  </a:lnTo>
                  <a:lnTo>
                    <a:pt x="36" y="482"/>
                  </a:lnTo>
                  <a:lnTo>
                    <a:pt x="28" y="488"/>
                  </a:lnTo>
                  <a:lnTo>
                    <a:pt x="26" y="494"/>
                  </a:lnTo>
                  <a:lnTo>
                    <a:pt x="26" y="498"/>
                  </a:lnTo>
                  <a:lnTo>
                    <a:pt x="26" y="502"/>
                  </a:lnTo>
                  <a:lnTo>
                    <a:pt x="30" y="506"/>
                  </a:lnTo>
                  <a:lnTo>
                    <a:pt x="34" y="508"/>
                  </a:lnTo>
                  <a:lnTo>
                    <a:pt x="44" y="508"/>
                  </a:lnTo>
                  <a:lnTo>
                    <a:pt x="54" y="510"/>
                  </a:lnTo>
                  <a:lnTo>
                    <a:pt x="60" y="512"/>
                  </a:lnTo>
                  <a:lnTo>
                    <a:pt x="62" y="516"/>
                  </a:lnTo>
                  <a:lnTo>
                    <a:pt x="64" y="522"/>
                  </a:lnTo>
                  <a:lnTo>
                    <a:pt x="64" y="530"/>
                  </a:lnTo>
                  <a:lnTo>
                    <a:pt x="62" y="534"/>
                  </a:lnTo>
                  <a:lnTo>
                    <a:pt x="66" y="550"/>
                  </a:lnTo>
                  <a:lnTo>
                    <a:pt x="66" y="558"/>
                  </a:lnTo>
                  <a:lnTo>
                    <a:pt x="68" y="562"/>
                  </a:lnTo>
                  <a:lnTo>
                    <a:pt x="70" y="564"/>
                  </a:lnTo>
                  <a:lnTo>
                    <a:pt x="74" y="566"/>
                  </a:lnTo>
                  <a:lnTo>
                    <a:pt x="84" y="562"/>
                  </a:lnTo>
                  <a:lnTo>
                    <a:pt x="96" y="556"/>
                  </a:lnTo>
                  <a:lnTo>
                    <a:pt x="102" y="554"/>
                  </a:lnTo>
                  <a:lnTo>
                    <a:pt x="106" y="554"/>
                  </a:lnTo>
                  <a:lnTo>
                    <a:pt x="108" y="556"/>
                  </a:lnTo>
                  <a:lnTo>
                    <a:pt x="110" y="560"/>
                  </a:lnTo>
                  <a:lnTo>
                    <a:pt x="112" y="564"/>
                  </a:lnTo>
                  <a:lnTo>
                    <a:pt x="112" y="568"/>
                  </a:lnTo>
                  <a:lnTo>
                    <a:pt x="120" y="572"/>
                  </a:lnTo>
                  <a:lnTo>
                    <a:pt x="126" y="572"/>
                  </a:lnTo>
                  <a:lnTo>
                    <a:pt x="134" y="574"/>
                  </a:lnTo>
                  <a:lnTo>
                    <a:pt x="136" y="574"/>
                  </a:lnTo>
                  <a:lnTo>
                    <a:pt x="136" y="576"/>
                  </a:lnTo>
                  <a:lnTo>
                    <a:pt x="142" y="574"/>
                  </a:lnTo>
                  <a:lnTo>
                    <a:pt x="150" y="570"/>
                  </a:lnTo>
                  <a:lnTo>
                    <a:pt x="160" y="564"/>
                  </a:lnTo>
                  <a:lnTo>
                    <a:pt x="174" y="560"/>
                  </a:lnTo>
                  <a:lnTo>
                    <a:pt x="186" y="560"/>
                  </a:lnTo>
                  <a:lnTo>
                    <a:pt x="192" y="560"/>
                  </a:lnTo>
                  <a:lnTo>
                    <a:pt x="198" y="564"/>
                  </a:lnTo>
                  <a:lnTo>
                    <a:pt x="200" y="560"/>
                  </a:lnTo>
                  <a:lnTo>
                    <a:pt x="202" y="552"/>
                  </a:lnTo>
                  <a:lnTo>
                    <a:pt x="206" y="538"/>
                  </a:lnTo>
                  <a:lnTo>
                    <a:pt x="206" y="516"/>
                  </a:lnTo>
                  <a:lnTo>
                    <a:pt x="210" y="514"/>
                  </a:lnTo>
                  <a:lnTo>
                    <a:pt x="220" y="508"/>
                  </a:lnTo>
                  <a:lnTo>
                    <a:pt x="228" y="502"/>
                  </a:lnTo>
                  <a:lnTo>
                    <a:pt x="234" y="496"/>
                  </a:lnTo>
                  <a:lnTo>
                    <a:pt x="238" y="488"/>
                  </a:lnTo>
                  <a:lnTo>
                    <a:pt x="244" y="476"/>
                  </a:lnTo>
                  <a:lnTo>
                    <a:pt x="246" y="474"/>
                  </a:lnTo>
                  <a:lnTo>
                    <a:pt x="252" y="470"/>
                  </a:lnTo>
                  <a:lnTo>
                    <a:pt x="266" y="466"/>
                  </a:lnTo>
                  <a:lnTo>
                    <a:pt x="286" y="464"/>
                  </a:lnTo>
                  <a:lnTo>
                    <a:pt x="328" y="464"/>
                  </a:lnTo>
                  <a:lnTo>
                    <a:pt x="346" y="466"/>
                  </a:lnTo>
                  <a:lnTo>
                    <a:pt x="356" y="476"/>
                  </a:lnTo>
                  <a:lnTo>
                    <a:pt x="356" y="474"/>
                  </a:lnTo>
                  <a:lnTo>
                    <a:pt x="362" y="472"/>
                  </a:lnTo>
                  <a:lnTo>
                    <a:pt x="368" y="468"/>
                  </a:lnTo>
                  <a:lnTo>
                    <a:pt x="384" y="466"/>
                  </a:lnTo>
                  <a:lnTo>
                    <a:pt x="402" y="466"/>
                  </a:lnTo>
                  <a:lnTo>
                    <a:pt x="414" y="470"/>
                  </a:lnTo>
                  <a:lnTo>
                    <a:pt x="418" y="470"/>
                  </a:lnTo>
                  <a:lnTo>
                    <a:pt x="418" y="468"/>
                  </a:lnTo>
                  <a:lnTo>
                    <a:pt x="418" y="464"/>
                  </a:lnTo>
                  <a:lnTo>
                    <a:pt x="416" y="462"/>
                  </a:lnTo>
                  <a:lnTo>
                    <a:pt x="414" y="454"/>
                  </a:lnTo>
                  <a:lnTo>
                    <a:pt x="412" y="432"/>
                  </a:lnTo>
                  <a:lnTo>
                    <a:pt x="414" y="426"/>
                  </a:lnTo>
                  <a:lnTo>
                    <a:pt x="416" y="424"/>
                  </a:lnTo>
                  <a:lnTo>
                    <a:pt x="420" y="422"/>
                  </a:lnTo>
                  <a:lnTo>
                    <a:pt x="426" y="420"/>
                  </a:lnTo>
                  <a:lnTo>
                    <a:pt x="434" y="420"/>
                  </a:lnTo>
                  <a:lnTo>
                    <a:pt x="438" y="422"/>
                  </a:lnTo>
                  <a:lnTo>
                    <a:pt x="440" y="422"/>
                  </a:lnTo>
                  <a:lnTo>
                    <a:pt x="442" y="420"/>
                  </a:lnTo>
                  <a:lnTo>
                    <a:pt x="448" y="416"/>
                  </a:lnTo>
                  <a:lnTo>
                    <a:pt x="448" y="412"/>
                  </a:lnTo>
                  <a:lnTo>
                    <a:pt x="448" y="406"/>
                  </a:lnTo>
                  <a:lnTo>
                    <a:pt x="444" y="402"/>
                  </a:lnTo>
                  <a:lnTo>
                    <a:pt x="438" y="398"/>
                  </a:lnTo>
                  <a:lnTo>
                    <a:pt x="434" y="394"/>
                  </a:lnTo>
                  <a:lnTo>
                    <a:pt x="432" y="388"/>
                  </a:lnTo>
                  <a:lnTo>
                    <a:pt x="434" y="382"/>
                  </a:lnTo>
                  <a:lnTo>
                    <a:pt x="440" y="378"/>
                  </a:lnTo>
                  <a:lnTo>
                    <a:pt x="450" y="370"/>
                  </a:lnTo>
                  <a:lnTo>
                    <a:pt x="456" y="366"/>
                  </a:lnTo>
                  <a:lnTo>
                    <a:pt x="464" y="362"/>
                  </a:lnTo>
                  <a:lnTo>
                    <a:pt x="470" y="356"/>
                  </a:lnTo>
                  <a:lnTo>
                    <a:pt x="474" y="350"/>
                  </a:lnTo>
                  <a:lnTo>
                    <a:pt x="476" y="346"/>
                  </a:lnTo>
                  <a:lnTo>
                    <a:pt x="476" y="338"/>
                  </a:lnTo>
                  <a:lnTo>
                    <a:pt x="476" y="334"/>
                  </a:lnTo>
                  <a:lnTo>
                    <a:pt x="482" y="314"/>
                  </a:lnTo>
                  <a:lnTo>
                    <a:pt x="490" y="300"/>
                  </a:lnTo>
                  <a:lnTo>
                    <a:pt x="498" y="290"/>
                  </a:lnTo>
                  <a:lnTo>
                    <a:pt x="504" y="284"/>
                  </a:lnTo>
                  <a:lnTo>
                    <a:pt x="512" y="280"/>
                  </a:lnTo>
                  <a:lnTo>
                    <a:pt x="516" y="278"/>
                  </a:lnTo>
                  <a:lnTo>
                    <a:pt x="522" y="278"/>
                  </a:lnTo>
                  <a:lnTo>
                    <a:pt x="528" y="280"/>
                  </a:lnTo>
                  <a:lnTo>
                    <a:pt x="534" y="278"/>
                  </a:lnTo>
                  <a:lnTo>
                    <a:pt x="540" y="276"/>
                  </a:lnTo>
                  <a:lnTo>
                    <a:pt x="546" y="270"/>
                  </a:lnTo>
                  <a:lnTo>
                    <a:pt x="556" y="258"/>
                  </a:lnTo>
                  <a:lnTo>
                    <a:pt x="566" y="244"/>
                  </a:lnTo>
                  <a:lnTo>
                    <a:pt x="580" y="216"/>
                  </a:lnTo>
                  <a:lnTo>
                    <a:pt x="586" y="202"/>
                  </a:lnTo>
                  <a:lnTo>
                    <a:pt x="578" y="204"/>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76" name="Freeform 24"/>
            <p:cNvSpPr>
              <a:spLocks/>
            </p:cNvSpPr>
            <p:nvPr/>
          </p:nvSpPr>
          <p:spPr bwMode="auto">
            <a:xfrm>
              <a:off x="4258737" y="3250524"/>
              <a:ext cx="1584158" cy="1731059"/>
            </a:xfrm>
            <a:custGeom>
              <a:avLst/>
              <a:gdLst>
                <a:gd name="T0" fmla="*/ 460 w 498"/>
                <a:gd name="T1" fmla="*/ 364 h 544"/>
                <a:gd name="T2" fmla="*/ 460 w 498"/>
                <a:gd name="T3" fmla="*/ 342 h 544"/>
                <a:gd name="T4" fmla="*/ 494 w 498"/>
                <a:gd name="T5" fmla="*/ 292 h 544"/>
                <a:gd name="T6" fmla="*/ 496 w 498"/>
                <a:gd name="T7" fmla="*/ 270 h 544"/>
                <a:gd name="T8" fmla="*/ 494 w 498"/>
                <a:gd name="T9" fmla="*/ 208 h 544"/>
                <a:gd name="T10" fmla="*/ 458 w 498"/>
                <a:gd name="T11" fmla="*/ 144 h 544"/>
                <a:gd name="T12" fmla="*/ 446 w 498"/>
                <a:gd name="T13" fmla="*/ 108 h 544"/>
                <a:gd name="T14" fmla="*/ 422 w 498"/>
                <a:gd name="T15" fmla="*/ 100 h 544"/>
                <a:gd name="T16" fmla="*/ 406 w 498"/>
                <a:gd name="T17" fmla="*/ 72 h 544"/>
                <a:gd name="T18" fmla="*/ 382 w 498"/>
                <a:gd name="T19" fmla="*/ 68 h 544"/>
                <a:gd name="T20" fmla="*/ 320 w 498"/>
                <a:gd name="T21" fmla="*/ 80 h 544"/>
                <a:gd name="T22" fmla="*/ 296 w 498"/>
                <a:gd name="T23" fmla="*/ 68 h 544"/>
                <a:gd name="T24" fmla="*/ 282 w 498"/>
                <a:gd name="T25" fmla="*/ 54 h 544"/>
                <a:gd name="T26" fmla="*/ 256 w 498"/>
                <a:gd name="T27" fmla="*/ 38 h 544"/>
                <a:gd name="T28" fmla="*/ 222 w 498"/>
                <a:gd name="T29" fmla="*/ 52 h 544"/>
                <a:gd name="T30" fmla="*/ 206 w 498"/>
                <a:gd name="T31" fmla="*/ 22 h 544"/>
                <a:gd name="T32" fmla="*/ 198 w 498"/>
                <a:gd name="T33" fmla="*/ 2 h 544"/>
                <a:gd name="T34" fmla="*/ 184 w 498"/>
                <a:gd name="T35" fmla="*/ 8 h 544"/>
                <a:gd name="T36" fmla="*/ 170 w 498"/>
                <a:gd name="T37" fmla="*/ 24 h 544"/>
                <a:gd name="T38" fmla="*/ 148 w 498"/>
                <a:gd name="T39" fmla="*/ 18 h 544"/>
                <a:gd name="T40" fmla="*/ 128 w 498"/>
                <a:gd name="T41" fmla="*/ 22 h 544"/>
                <a:gd name="T42" fmla="*/ 96 w 498"/>
                <a:gd name="T43" fmla="*/ 32 h 544"/>
                <a:gd name="T44" fmla="*/ 72 w 498"/>
                <a:gd name="T45" fmla="*/ 34 h 544"/>
                <a:gd name="T46" fmla="*/ 56 w 498"/>
                <a:gd name="T47" fmla="*/ 62 h 544"/>
                <a:gd name="T48" fmla="*/ 42 w 498"/>
                <a:gd name="T49" fmla="*/ 92 h 544"/>
                <a:gd name="T50" fmla="*/ 66 w 498"/>
                <a:gd name="T51" fmla="*/ 132 h 544"/>
                <a:gd name="T52" fmla="*/ 58 w 498"/>
                <a:gd name="T53" fmla="*/ 166 h 544"/>
                <a:gd name="T54" fmla="*/ 32 w 498"/>
                <a:gd name="T55" fmla="*/ 236 h 544"/>
                <a:gd name="T56" fmla="*/ 22 w 498"/>
                <a:gd name="T57" fmla="*/ 262 h 544"/>
                <a:gd name="T58" fmla="*/ 42 w 498"/>
                <a:gd name="T59" fmla="*/ 266 h 544"/>
                <a:gd name="T60" fmla="*/ 52 w 498"/>
                <a:gd name="T61" fmla="*/ 304 h 544"/>
                <a:gd name="T62" fmla="*/ 38 w 498"/>
                <a:gd name="T63" fmla="*/ 352 h 544"/>
                <a:gd name="T64" fmla="*/ 22 w 498"/>
                <a:gd name="T65" fmla="*/ 378 h 544"/>
                <a:gd name="T66" fmla="*/ 24 w 498"/>
                <a:gd name="T67" fmla="*/ 424 h 544"/>
                <a:gd name="T68" fmla="*/ 12 w 498"/>
                <a:gd name="T69" fmla="*/ 444 h 544"/>
                <a:gd name="T70" fmla="*/ 2 w 498"/>
                <a:gd name="T71" fmla="*/ 472 h 544"/>
                <a:gd name="T72" fmla="*/ 14 w 498"/>
                <a:gd name="T73" fmla="*/ 502 h 544"/>
                <a:gd name="T74" fmla="*/ 4 w 498"/>
                <a:gd name="T75" fmla="*/ 530 h 544"/>
                <a:gd name="T76" fmla="*/ 38 w 498"/>
                <a:gd name="T77" fmla="*/ 542 h 544"/>
                <a:gd name="T78" fmla="*/ 68 w 498"/>
                <a:gd name="T79" fmla="*/ 530 h 544"/>
                <a:gd name="T80" fmla="*/ 74 w 498"/>
                <a:gd name="T81" fmla="*/ 510 h 544"/>
                <a:gd name="T82" fmla="*/ 112 w 498"/>
                <a:gd name="T83" fmla="*/ 512 h 544"/>
                <a:gd name="T84" fmla="*/ 138 w 498"/>
                <a:gd name="T85" fmla="*/ 494 h 544"/>
                <a:gd name="T86" fmla="*/ 172 w 498"/>
                <a:gd name="T87" fmla="*/ 490 h 544"/>
                <a:gd name="T88" fmla="*/ 204 w 498"/>
                <a:gd name="T89" fmla="*/ 516 h 544"/>
                <a:gd name="T90" fmla="*/ 226 w 498"/>
                <a:gd name="T91" fmla="*/ 514 h 544"/>
                <a:gd name="T92" fmla="*/ 272 w 498"/>
                <a:gd name="T93" fmla="*/ 520 h 544"/>
                <a:gd name="T94" fmla="*/ 314 w 498"/>
                <a:gd name="T95" fmla="*/ 488 h 544"/>
                <a:gd name="T96" fmla="*/ 366 w 498"/>
                <a:gd name="T97" fmla="*/ 478 h 544"/>
                <a:gd name="T98" fmla="*/ 372 w 498"/>
                <a:gd name="T99" fmla="*/ 424 h 544"/>
                <a:gd name="T100" fmla="*/ 412 w 498"/>
                <a:gd name="T101" fmla="*/ 390 h 544"/>
                <a:gd name="T102" fmla="*/ 434 w 498"/>
                <a:gd name="T103" fmla="*/ 412 h 544"/>
                <a:gd name="T104" fmla="*/ 458 w 498"/>
                <a:gd name="T105" fmla="*/ 416 h 54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544">
                  <a:moveTo>
                    <a:pt x="492" y="410"/>
                  </a:moveTo>
                  <a:lnTo>
                    <a:pt x="468" y="382"/>
                  </a:lnTo>
                  <a:lnTo>
                    <a:pt x="466" y="368"/>
                  </a:lnTo>
                  <a:lnTo>
                    <a:pt x="460" y="364"/>
                  </a:lnTo>
                  <a:lnTo>
                    <a:pt x="458" y="358"/>
                  </a:lnTo>
                  <a:lnTo>
                    <a:pt x="456" y="354"/>
                  </a:lnTo>
                  <a:lnTo>
                    <a:pt x="456" y="350"/>
                  </a:lnTo>
                  <a:lnTo>
                    <a:pt x="458" y="344"/>
                  </a:lnTo>
                  <a:lnTo>
                    <a:pt x="460" y="342"/>
                  </a:lnTo>
                  <a:lnTo>
                    <a:pt x="466" y="336"/>
                  </a:lnTo>
                  <a:lnTo>
                    <a:pt x="472" y="330"/>
                  </a:lnTo>
                  <a:lnTo>
                    <a:pt x="482" y="312"/>
                  </a:lnTo>
                  <a:lnTo>
                    <a:pt x="494" y="292"/>
                  </a:lnTo>
                  <a:lnTo>
                    <a:pt x="496" y="288"/>
                  </a:lnTo>
                  <a:lnTo>
                    <a:pt x="496" y="280"/>
                  </a:lnTo>
                  <a:lnTo>
                    <a:pt x="496" y="270"/>
                  </a:lnTo>
                  <a:lnTo>
                    <a:pt x="498" y="262"/>
                  </a:lnTo>
                  <a:lnTo>
                    <a:pt x="498" y="242"/>
                  </a:lnTo>
                  <a:lnTo>
                    <a:pt x="498" y="230"/>
                  </a:lnTo>
                  <a:lnTo>
                    <a:pt x="496" y="218"/>
                  </a:lnTo>
                  <a:lnTo>
                    <a:pt x="494" y="208"/>
                  </a:lnTo>
                  <a:lnTo>
                    <a:pt x="488" y="202"/>
                  </a:lnTo>
                  <a:lnTo>
                    <a:pt x="476" y="184"/>
                  </a:lnTo>
                  <a:lnTo>
                    <a:pt x="466" y="164"/>
                  </a:lnTo>
                  <a:lnTo>
                    <a:pt x="458" y="144"/>
                  </a:lnTo>
                  <a:lnTo>
                    <a:pt x="454" y="130"/>
                  </a:lnTo>
                  <a:lnTo>
                    <a:pt x="452" y="120"/>
                  </a:lnTo>
                  <a:lnTo>
                    <a:pt x="448" y="114"/>
                  </a:lnTo>
                  <a:lnTo>
                    <a:pt x="446" y="108"/>
                  </a:lnTo>
                  <a:lnTo>
                    <a:pt x="444" y="106"/>
                  </a:lnTo>
                  <a:lnTo>
                    <a:pt x="440" y="108"/>
                  </a:lnTo>
                  <a:lnTo>
                    <a:pt x="434" y="106"/>
                  </a:lnTo>
                  <a:lnTo>
                    <a:pt x="422" y="100"/>
                  </a:lnTo>
                  <a:lnTo>
                    <a:pt x="414" y="92"/>
                  </a:lnTo>
                  <a:lnTo>
                    <a:pt x="410" y="90"/>
                  </a:lnTo>
                  <a:lnTo>
                    <a:pt x="410" y="80"/>
                  </a:lnTo>
                  <a:lnTo>
                    <a:pt x="406" y="72"/>
                  </a:lnTo>
                  <a:lnTo>
                    <a:pt x="402" y="68"/>
                  </a:lnTo>
                  <a:lnTo>
                    <a:pt x="396" y="68"/>
                  </a:lnTo>
                  <a:lnTo>
                    <a:pt x="386" y="68"/>
                  </a:lnTo>
                  <a:lnTo>
                    <a:pt x="382" y="68"/>
                  </a:lnTo>
                  <a:lnTo>
                    <a:pt x="362" y="80"/>
                  </a:lnTo>
                  <a:lnTo>
                    <a:pt x="346" y="86"/>
                  </a:lnTo>
                  <a:lnTo>
                    <a:pt x="334" y="86"/>
                  </a:lnTo>
                  <a:lnTo>
                    <a:pt x="326" y="84"/>
                  </a:lnTo>
                  <a:lnTo>
                    <a:pt x="320" y="80"/>
                  </a:lnTo>
                  <a:lnTo>
                    <a:pt x="316" y="74"/>
                  </a:lnTo>
                  <a:lnTo>
                    <a:pt x="314" y="68"/>
                  </a:lnTo>
                  <a:lnTo>
                    <a:pt x="304" y="68"/>
                  </a:lnTo>
                  <a:lnTo>
                    <a:pt x="296" y="68"/>
                  </a:lnTo>
                  <a:lnTo>
                    <a:pt x="290" y="66"/>
                  </a:lnTo>
                  <a:lnTo>
                    <a:pt x="286" y="62"/>
                  </a:lnTo>
                  <a:lnTo>
                    <a:pt x="282" y="58"/>
                  </a:lnTo>
                  <a:lnTo>
                    <a:pt x="282" y="54"/>
                  </a:lnTo>
                  <a:lnTo>
                    <a:pt x="278" y="50"/>
                  </a:lnTo>
                  <a:lnTo>
                    <a:pt x="272" y="44"/>
                  </a:lnTo>
                  <a:lnTo>
                    <a:pt x="266" y="40"/>
                  </a:lnTo>
                  <a:lnTo>
                    <a:pt x="262" y="38"/>
                  </a:lnTo>
                  <a:lnTo>
                    <a:pt x="256" y="38"/>
                  </a:lnTo>
                  <a:lnTo>
                    <a:pt x="250" y="40"/>
                  </a:lnTo>
                  <a:lnTo>
                    <a:pt x="240" y="48"/>
                  </a:lnTo>
                  <a:lnTo>
                    <a:pt x="230" y="52"/>
                  </a:lnTo>
                  <a:lnTo>
                    <a:pt x="222" y="52"/>
                  </a:lnTo>
                  <a:lnTo>
                    <a:pt x="218" y="52"/>
                  </a:lnTo>
                  <a:lnTo>
                    <a:pt x="212" y="48"/>
                  </a:lnTo>
                  <a:lnTo>
                    <a:pt x="210" y="40"/>
                  </a:lnTo>
                  <a:lnTo>
                    <a:pt x="208" y="32"/>
                  </a:lnTo>
                  <a:lnTo>
                    <a:pt x="206" y="22"/>
                  </a:lnTo>
                  <a:lnTo>
                    <a:pt x="206" y="14"/>
                  </a:lnTo>
                  <a:lnTo>
                    <a:pt x="204" y="8"/>
                  </a:lnTo>
                  <a:lnTo>
                    <a:pt x="202" y="4"/>
                  </a:lnTo>
                  <a:lnTo>
                    <a:pt x="198" y="2"/>
                  </a:lnTo>
                  <a:lnTo>
                    <a:pt x="192" y="0"/>
                  </a:lnTo>
                  <a:lnTo>
                    <a:pt x="188" y="0"/>
                  </a:lnTo>
                  <a:lnTo>
                    <a:pt x="186" y="0"/>
                  </a:lnTo>
                  <a:lnTo>
                    <a:pt x="184" y="8"/>
                  </a:lnTo>
                  <a:lnTo>
                    <a:pt x="178" y="14"/>
                  </a:lnTo>
                  <a:lnTo>
                    <a:pt x="178" y="16"/>
                  </a:lnTo>
                  <a:lnTo>
                    <a:pt x="174" y="22"/>
                  </a:lnTo>
                  <a:lnTo>
                    <a:pt x="170" y="24"/>
                  </a:lnTo>
                  <a:lnTo>
                    <a:pt x="166" y="26"/>
                  </a:lnTo>
                  <a:lnTo>
                    <a:pt x="158" y="24"/>
                  </a:lnTo>
                  <a:lnTo>
                    <a:pt x="150" y="20"/>
                  </a:lnTo>
                  <a:lnTo>
                    <a:pt x="148" y="18"/>
                  </a:lnTo>
                  <a:lnTo>
                    <a:pt x="142" y="14"/>
                  </a:lnTo>
                  <a:lnTo>
                    <a:pt x="140" y="14"/>
                  </a:lnTo>
                  <a:lnTo>
                    <a:pt x="136" y="14"/>
                  </a:lnTo>
                  <a:lnTo>
                    <a:pt x="132" y="16"/>
                  </a:lnTo>
                  <a:lnTo>
                    <a:pt x="128" y="22"/>
                  </a:lnTo>
                  <a:lnTo>
                    <a:pt x="128" y="24"/>
                  </a:lnTo>
                  <a:lnTo>
                    <a:pt x="122" y="26"/>
                  </a:lnTo>
                  <a:lnTo>
                    <a:pt x="112" y="30"/>
                  </a:lnTo>
                  <a:lnTo>
                    <a:pt x="96" y="32"/>
                  </a:lnTo>
                  <a:lnTo>
                    <a:pt x="92" y="32"/>
                  </a:lnTo>
                  <a:lnTo>
                    <a:pt x="82" y="32"/>
                  </a:lnTo>
                  <a:lnTo>
                    <a:pt x="78" y="32"/>
                  </a:lnTo>
                  <a:lnTo>
                    <a:pt x="72" y="34"/>
                  </a:lnTo>
                  <a:lnTo>
                    <a:pt x="68" y="38"/>
                  </a:lnTo>
                  <a:lnTo>
                    <a:pt x="64" y="44"/>
                  </a:lnTo>
                  <a:lnTo>
                    <a:pt x="60" y="54"/>
                  </a:lnTo>
                  <a:lnTo>
                    <a:pt x="56" y="62"/>
                  </a:lnTo>
                  <a:lnTo>
                    <a:pt x="50" y="64"/>
                  </a:lnTo>
                  <a:lnTo>
                    <a:pt x="42" y="62"/>
                  </a:lnTo>
                  <a:lnTo>
                    <a:pt x="40" y="80"/>
                  </a:lnTo>
                  <a:lnTo>
                    <a:pt x="42" y="92"/>
                  </a:lnTo>
                  <a:lnTo>
                    <a:pt x="48" y="98"/>
                  </a:lnTo>
                  <a:lnTo>
                    <a:pt x="54" y="106"/>
                  </a:lnTo>
                  <a:lnTo>
                    <a:pt x="62" y="120"/>
                  </a:lnTo>
                  <a:lnTo>
                    <a:pt x="66" y="132"/>
                  </a:lnTo>
                  <a:lnTo>
                    <a:pt x="66" y="136"/>
                  </a:lnTo>
                  <a:lnTo>
                    <a:pt x="68" y="142"/>
                  </a:lnTo>
                  <a:lnTo>
                    <a:pt x="62" y="154"/>
                  </a:lnTo>
                  <a:lnTo>
                    <a:pt x="58" y="166"/>
                  </a:lnTo>
                  <a:lnTo>
                    <a:pt x="56" y="182"/>
                  </a:lnTo>
                  <a:lnTo>
                    <a:pt x="56" y="196"/>
                  </a:lnTo>
                  <a:lnTo>
                    <a:pt x="52" y="206"/>
                  </a:lnTo>
                  <a:lnTo>
                    <a:pt x="32" y="236"/>
                  </a:lnTo>
                  <a:lnTo>
                    <a:pt x="22" y="254"/>
                  </a:lnTo>
                  <a:lnTo>
                    <a:pt x="22" y="258"/>
                  </a:lnTo>
                  <a:lnTo>
                    <a:pt x="22" y="262"/>
                  </a:lnTo>
                  <a:lnTo>
                    <a:pt x="24" y="264"/>
                  </a:lnTo>
                  <a:lnTo>
                    <a:pt x="26" y="264"/>
                  </a:lnTo>
                  <a:lnTo>
                    <a:pt x="34" y="264"/>
                  </a:lnTo>
                  <a:lnTo>
                    <a:pt x="42" y="266"/>
                  </a:lnTo>
                  <a:lnTo>
                    <a:pt x="46" y="268"/>
                  </a:lnTo>
                  <a:lnTo>
                    <a:pt x="48" y="274"/>
                  </a:lnTo>
                  <a:lnTo>
                    <a:pt x="52" y="286"/>
                  </a:lnTo>
                  <a:lnTo>
                    <a:pt x="52" y="304"/>
                  </a:lnTo>
                  <a:lnTo>
                    <a:pt x="52" y="324"/>
                  </a:lnTo>
                  <a:lnTo>
                    <a:pt x="50" y="338"/>
                  </a:lnTo>
                  <a:lnTo>
                    <a:pt x="46" y="348"/>
                  </a:lnTo>
                  <a:lnTo>
                    <a:pt x="38" y="352"/>
                  </a:lnTo>
                  <a:lnTo>
                    <a:pt x="32" y="356"/>
                  </a:lnTo>
                  <a:lnTo>
                    <a:pt x="28" y="360"/>
                  </a:lnTo>
                  <a:lnTo>
                    <a:pt x="26" y="364"/>
                  </a:lnTo>
                  <a:lnTo>
                    <a:pt x="24" y="370"/>
                  </a:lnTo>
                  <a:lnTo>
                    <a:pt x="22" y="378"/>
                  </a:lnTo>
                  <a:lnTo>
                    <a:pt x="22" y="390"/>
                  </a:lnTo>
                  <a:lnTo>
                    <a:pt x="24" y="402"/>
                  </a:lnTo>
                  <a:lnTo>
                    <a:pt x="26" y="414"/>
                  </a:lnTo>
                  <a:lnTo>
                    <a:pt x="24" y="424"/>
                  </a:lnTo>
                  <a:lnTo>
                    <a:pt x="22" y="432"/>
                  </a:lnTo>
                  <a:lnTo>
                    <a:pt x="20" y="438"/>
                  </a:lnTo>
                  <a:lnTo>
                    <a:pt x="14" y="442"/>
                  </a:lnTo>
                  <a:lnTo>
                    <a:pt x="12" y="444"/>
                  </a:lnTo>
                  <a:lnTo>
                    <a:pt x="8" y="446"/>
                  </a:lnTo>
                  <a:lnTo>
                    <a:pt x="4" y="454"/>
                  </a:lnTo>
                  <a:lnTo>
                    <a:pt x="2" y="458"/>
                  </a:lnTo>
                  <a:lnTo>
                    <a:pt x="0" y="464"/>
                  </a:lnTo>
                  <a:lnTo>
                    <a:pt x="2" y="472"/>
                  </a:lnTo>
                  <a:lnTo>
                    <a:pt x="6" y="480"/>
                  </a:lnTo>
                  <a:lnTo>
                    <a:pt x="12" y="488"/>
                  </a:lnTo>
                  <a:lnTo>
                    <a:pt x="14" y="494"/>
                  </a:lnTo>
                  <a:lnTo>
                    <a:pt x="14" y="502"/>
                  </a:lnTo>
                  <a:lnTo>
                    <a:pt x="12" y="508"/>
                  </a:lnTo>
                  <a:lnTo>
                    <a:pt x="8" y="518"/>
                  </a:lnTo>
                  <a:lnTo>
                    <a:pt x="4" y="520"/>
                  </a:lnTo>
                  <a:lnTo>
                    <a:pt x="4" y="530"/>
                  </a:lnTo>
                  <a:lnTo>
                    <a:pt x="6" y="538"/>
                  </a:lnTo>
                  <a:lnTo>
                    <a:pt x="12" y="542"/>
                  </a:lnTo>
                  <a:lnTo>
                    <a:pt x="18" y="544"/>
                  </a:lnTo>
                  <a:lnTo>
                    <a:pt x="32" y="542"/>
                  </a:lnTo>
                  <a:lnTo>
                    <a:pt x="38" y="542"/>
                  </a:lnTo>
                  <a:lnTo>
                    <a:pt x="50" y="534"/>
                  </a:lnTo>
                  <a:lnTo>
                    <a:pt x="60" y="530"/>
                  </a:lnTo>
                  <a:lnTo>
                    <a:pt x="68" y="530"/>
                  </a:lnTo>
                  <a:lnTo>
                    <a:pt x="66" y="520"/>
                  </a:lnTo>
                  <a:lnTo>
                    <a:pt x="66" y="516"/>
                  </a:lnTo>
                  <a:lnTo>
                    <a:pt x="70" y="512"/>
                  </a:lnTo>
                  <a:lnTo>
                    <a:pt x="74" y="510"/>
                  </a:lnTo>
                  <a:lnTo>
                    <a:pt x="80" y="510"/>
                  </a:lnTo>
                  <a:lnTo>
                    <a:pt x="92" y="510"/>
                  </a:lnTo>
                  <a:lnTo>
                    <a:pt x="104" y="510"/>
                  </a:lnTo>
                  <a:lnTo>
                    <a:pt x="112" y="512"/>
                  </a:lnTo>
                  <a:lnTo>
                    <a:pt x="120" y="512"/>
                  </a:lnTo>
                  <a:lnTo>
                    <a:pt x="126" y="510"/>
                  </a:lnTo>
                  <a:lnTo>
                    <a:pt x="132" y="500"/>
                  </a:lnTo>
                  <a:lnTo>
                    <a:pt x="138" y="494"/>
                  </a:lnTo>
                  <a:lnTo>
                    <a:pt x="144" y="490"/>
                  </a:lnTo>
                  <a:lnTo>
                    <a:pt x="152" y="488"/>
                  </a:lnTo>
                  <a:lnTo>
                    <a:pt x="158" y="488"/>
                  </a:lnTo>
                  <a:lnTo>
                    <a:pt x="166" y="488"/>
                  </a:lnTo>
                  <a:lnTo>
                    <a:pt x="172" y="490"/>
                  </a:lnTo>
                  <a:lnTo>
                    <a:pt x="176" y="494"/>
                  </a:lnTo>
                  <a:lnTo>
                    <a:pt x="194" y="508"/>
                  </a:lnTo>
                  <a:lnTo>
                    <a:pt x="204" y="516"/>
                  </a:lnTo>
                  <a:lnTo>
                    <a:pt x="198" y="518"/>
                  </a:lnTo>
                  <a:lnTo>
                    <a:pt x="208" y="516"/>
                  </a:lnTo>
                  <a:lnTo>
                    <a:pt x="216" y="514"/>
                  </a:lnTo>
                  <a:lnTo>
                    <a:pt x="226" y="514"/>
                  </a:lnTo>
                  <a:lnTo>
                    <a:pt x="246" y="514"/>
                  </a:lnTo>
                  <a:lnTo>
                    <a:pt x="270" y="516"/>
                  </a:lnTo>
                  <a:lnTo>
                    <a:pt x="272" y="520"/>
                  </a:lnTo>
                  <a:lnTo>
                    <a:pt x="280" y="512"/>
                  </a:lnTo>
                  <a:lnTo>
                    <a:pt x="290" y="504"/>
                  </a:lnTo>
                  <a:lnTo>
                    <a:pt x="300" y="496"/>
                  </a:lnTo>
                  <a:lnTo>
                    <a:pt x="314" y="488"/>
                  </a:lnTo>
                  <a:lnTo>
                    <a:pt x="328" y="484"/>
                  </a:lnTo>
                  <a:lnTo>
                    <a:pt x="340" y="482"/>
                  </a:lnTo>
                  <a:lnTo>
                    <a:pt x="362" y="480"/>
                  </a:lnTo>
                  <a:lnTo>
                    <a:pt x="366" y="478"/>
                  </a:lnTo>
                  <a:lnTo>
                    <a:pt x="368" y="456"/>
                  </a:lnTo>
                  <a:lnTo>
                    <a:pt x="368" y="438"/>
                  </a:lnTo>
                  <a:lnTo>
                    <a:pt x="372" y="424"/>
                  </a:lnTo>
                  <a:lnTo>
                    <a:pt x="378" y="414"/>
                  </a:lnTo>
                  <a:lnTo>
                    <a:pt x="386" y="406"/>
                  </a:lnTo>
                  <a:lnTo>
                    <a:pt x="404" y="392"/>
                  </a:lnTo>
                  <a:lnTo>
                    <a:pt x="412" y="390"/>
                  </a:lnTo>
                  <a:lnTo>
                    <a:pt x="416" y="390"/>
                  </a:lnTo>
                  <a:lnTo>
                    <a:pt x="418" y="392"/>
                  </a:lnTo>
                  <a:lnTo>
                    <a:pt x="426" y="400"/>
                  </a:lnTo>
                  <a:lnTo>
                    <a:pt x="434" y="412"/>
                  </a:lnTo>
                  <a:lnTo>
                    <a:pt x="438" y="418"/>
                  </a:lnTo>
                  <a:lnTo>
                    <a:pt x="444" y="420"/>
                  </a:lnTo>
                  <a:lnTo>
                    <a:pt x="448" y="422"/>
                  </a:lnTo>
                  <a:lnTo>
                    <a:pt x="452" y="420"/>
                  </a:lnTo>
                  <a:lnTo>
                    <a:pt x="458" y="416"/>
                  </a:lnTo>
                  <a:lnTo>
                    <a:pt x="460" y="414"/>
                  </a:lnTo>
                  <a:lnTo>
                    <a:pt x="488" y="414"/>
                  </a:lnTo>
                  <a:lnTo>
                    <a:pt x="492" y="410"/>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77" name="Freeform 26"/>
            <p:cNvSpPr>
              <a:spLocks/>
            </p:cNvSpPr>
            <p:nvPr/>
          </p:nvSpPr>
          <p:spPr bwMode="auto">
            <a:xfrm>
              <a:off x="5671120" y="3155061"/>
              <a:ext cx="1444192" cy="1279202"/>
            </a:xfrm>
            <a:custGeom>
              <a:avLst/>
              <a:gdLst>
                <a:gd name="T0" fmla="*/ 204 w 454"/>
                <a:gd name="T1" fmla="*/ 370 h 402"/>
                <a:gd name="T2" fmla="*/ 184 w 454"/>
                <a:gd name="T3" fmla="*/ 394 h 402"/>
                <a:gd name="T4" fmla="*/ 160 w 454"/>
                <a:gd name="T5" fmla="*/ 402 h 402"/>
                <a:gd name="T6" fmla="*/ 134 w 454"/>
                <a:gd name="T7" fmla="*/ 394 h 402"/>
                <a:gd name="T8" fmla="*/ 122 w 454"/>
                <a:gd name="T9" fmla="*/ 384 h 402"/>
                <a:gd name="T10" fmla="*/ 96 w 454"/>
                <a:gd name="T11" fmla="*/ 378 h 402"/>
                <a:gd name="T12" fmla="*/ 84 w 454"/>
                <a:gd name="T13" fmla="*/ 374 h 402"/>
                <a:gd name="T14" fmla="*/ 60 w 454"/>
                <a:gd name="T15" fmla="*/ 334 h 402"/>
                <a:gd name="T16" fmla="*/ 48 w 454"/>
                <a:gd name="T17" fmla="*/ 320 h 402"/>
                <a:gd name="T18" fmla="*/ 50 w 454"/>
                <a:gd name="T19" fmla="*/ 316 h 402"/>
                <a:gd name="T20" fmla="*/ 50 w 454"/>
                <a:gd name="T21" fmla="*/ 298 h 402"/>
                <a:gd name="T22" fmla="*/ 52 w 454"/>
                <a:gd name="T23" fmla="*/ 260 h 402"/>
                <a:gd name="T24" fmla="*/ 42 w 454"/>
                <a:gd name="T25" fmla="*/ 230 h 402"/>
                <a:gd name="T26" fmla="*/ 20 w 454"/>
                <a:gd name="T27" fmla="*/ 194 h 402"/>
                <a:gd name="T28" fmla="*/ 8 w 454"/>
                <a:gd name="T29" fmla="*/ 158 h 402"/>
                <a:gd name="T30" fmla="*/ 0 w 454"/>
                <a:gd name="T31" fmla="*/ 136 h 402"/>
                <a:gd name="T32" fmla="*/ 12 w 454"/>
                <a:gd name="T33" fmla="*/ 118 h 402"/>
                <a:gd name="T34" fmla="*/ 12 w 454"/>
                <a:gd name="T35" fmla="*/ 96 h 402"/>
                <a:gd name="T36" fmla="*/ 10 w 454"/>
                <a:gd name="T37" fmla="*/ 84 h 402"/>
                <a:gd name="T38" fmla="*/ 14 w 454"/>
                <a:gd name="T39" fmla="*/ 66 h 402"/>
                <a:gd name="T40" fmla="*/ 46 w 454"/>
                <a:gd name="T41" fmla="*/ 64 h 402"/>
                <a:gd name="T42" fmla="*/ 58 w 454"/>
                <a:gd name="T43" fmla="*/ 62 h 402"/>
                <a:gd name="T44" fmla="*/ 78 w 454"/>
                <a:gd name="T45" fmla="*/ 48 h 402"/>
                <a:gd name="T46" fmla="*/ 86 w 454"/>
                <a:gd name="T47" fmla="*/ 36 h 402"/>
                <a:gd name="T48" fmla="*/ 112 w 454"/>
                <a:gd name="T49" fmla="*/ 34 h 402"/>
                <a:gd name="T50" fmla="*/ 148 w 454"/>
                <a:gd name="T51" fmla="*/ 32 h 402"/>
                <a:gd name="T52" fmla="*/ 168 w 454"/>
                <a:gd name="T53" fmla="*/ 28 h 402"/>
                <a:gd name="T54" fmla="*/ 198 w 454"/>
                <a:gd name="T55" fmla="*/ 34 h 402"/>
                <a:gd name="T56" fmla="*/ 210 w 454"/>
                <a:gd name="T57" fmla="*/ 40 h 402"/>
                <a:gd name="T58" fmla="*/ 224 w 454"/>
                <a:gd name="T59" fmla="*/ 30 h 402"/>
                <a:gd name="T60" fmla="*/ 234 w 454"/>
                <a:gd name="T61" fmla="*/ 0 h 402"/>
                <a:gd name="T62" fmla="*/ 274 w 454"/>
                <a:gd name="T63" fmla="*/ 26 h 402"/>
                <a:gd name="T64" fmla="*/ 294 w 454"/>
                <a:gd name="T65" fmla="*/ 46 h 402"/>
                <a:gd name="T66" fmla="*/ 328 w 454"/>
                <a:gd name="T67" fmla="*/ 52 h 402"/>
                <a:gd name="T68" fmla="*/ 394 w 454"/>
                <a:gd name="T69" fmla="*/ 86 h 402"/>
                <a:gd name="T70" fmla="*/ 446 w 454"/>
                <a:gd name="T71" fmla="*/ 126 h 402"/>
                <a:gd name="T72" fmla="*/ 454 w 454"/>
                <a:gd name="T73" fmla="*/ 150 h 402"/>
                <a:gd name="T74" fmla="*/ 448 w 454"/>
                <a:gd name="T75" fmla="*/ 162 h 402"/>
                <a:gd name="T76" fmla="*/ 418 w 454"/>
                <a:gd name="T77" fmla="*/ 190 h 402"/>
                <a:gd name="T78" fmla="*/ 408 w 454"/>
                <a:gd name="T79" fmla="*/ 212 h 402"/>
                <a:gd name="T80" fmla="*/ 402 w 454"/>
                <a:gd name="T81" fmla="*/ 224 h 402"/>
                <a:gd name="T82" fmla="*/ 386 w 454"/>
                <a:gd name="T83" fmla="*/ 240 h 402"/>
                <a:gd name="T84" fmla="*/ 384 w 454"/>
                <a:gd name="T85" fmla="*/ 248 h 402"/>
                <a:gd name="T86" fmla="*/ 366 w 454"/>
                <a:gd name="T87" fmla="*/ 258 h 402"/>
                <a:gd name="T88" fmla="*/ 348 w 454"/>
                <a:gd name="T89" fmla="*/ 256 h 402"/>
                <a:gd name="T90" fmla="*/ 318 w 454"/>
                <a:gd name="T91" fmla="*/ 282 h 402"/>
                <a:gd name="T92" fmla="*/ 306 w 454"/>
                <a:gd name="T93" fmla="*/ 290 h 402"/>
                <a:gd name="T94" fmla="*/ 278 w 454"/>
                <a:gd name="T95" fmla="*/ 288 h 402"/>
                <a:gd name="T96" fmla="*/ 260 w 454"/>
                <a:gd name="T97" fmla="*/ 270 h 402"/>
                <a:gd name="T98" fmla="*/ 258 w 454"/>
                <a:gd name="T99" fmla="*/ 262 h 402"/>
                <a:gd name="T100" fmla="*/ 242 w 454"/>
                <a:gd name="T101" fmla="*/ 266 h 402"/>
                <a:gd name="T102" fmla="*/ 210 w 454"/>
                <a:gd name="T103" fmla="*/ 296 h 402"/>
                <a:gd name="T104" fmla="*/ 206 w 454"/>
                <a:gd name="T105" fmla="*/ 306 h 402"/>
                <a:gd name="T106" fmla="*/ 212 w 454"/>
                <a:gd name="T107" fmla="*/ 322 h 4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54" h="402">
                  <a:moveTo>
                    <a:pt x="218" y="328"/>
                  </a:moveTo>
                  <a:lnTo>
                    <a:pt x="204" y="370"/>
                  </a:lnTo>
                  <a:lnTo>
                    <a:pt x="200" y="378"/>
                  </a:lnTo>
                  <a:lnTo>
                    <a:pt x="194" y="386"/>
                  </a:lnTo>
                  <a:lnTo>
                    <a:pt x="184" y="394"/>
                  </a:lnTo>
                  <a:lnTo>
                    <a:pt x="174" y="400"/>
                  </a:lnTo>
                  <a:lnTo>
                    <a:pt x="166" y="400"/>
                  </a:lnTo>
                  <a:lnTo>
                    <a:pt x="160" y="402"/>
                  </a:lnTo>
                  <a:lnTo>
                    <a:pt x="152" y="400"/>
                  </a:lnTo>
                  <a:lnTo>
                    <a:pt x="142" y="398"/>
                  </a:lnTo>
                  <a:lnTo>
                    <a:pt x="134" y="394"/>
                  </a:lnTo>
                  <a:lnTo>
                    <a:pt x="124" y="386"/>
                  </a:lnTo>
                  <a:lnTo>
                    <a:pt x="122" y="384"/>
                  </a:lnTo>
                  <a:lnTo>
                    <a:pt x="114" y="380"/>
                  </a:lnTo>
                  <a:lnTo>
                    <a:pt x="104" y="378"/>
                  </a:lnTo>
                  <a:lnTo>
                    <a:pt x="96" y="378"/>
                  </a:lnTo>
                  <a:lnTo>
                    <a:pt x="88" y="380"/>
                  </a:lnTo>
                  <a:lnTo>
                    <a:pt x="84" y="374"/>
                  </a:lnTo>
                  <a:lnTo>
                    <a:pt x="74" y="358"/>
                  </a:lnTo>
                  <a:lnTo>
                    <a:pt x="60" y="334"/>
                  </a:lnTo>
                  <a:lnTo>
                    <a:pt x="54" y="324"/>
                  </a:lnTo>
                  <a:lnTo>
                    <a:pt x="50" y="322"/>
                  </a:lnTo>
                  <a:lnTo>
                    <a:pt x="48" y="320"/>
                  </a:lnTo>
                  <a:lnTo>
                    <a:pt x="50" y="316"/>
                  </a:lnTo>
                  <a:lnTo>
                    <a:pt x="50" y="310"/>
                  </a:lnTo>
                  <a:lnTo>
                    <a:pt x="50" y="298"/>
                  </a:lnTo>
                  <a:lnTo>
                    <a:pt x="50" y="290"/>
                  </a:lnTo>
                  <a:lnTo>
                    <a:pt x="52" y="270"/>
                  </a:lnTo>
                  <a:lnTo>
                    <a:pt x="52" y="260"/>
                  </a:lnTo>
                  <a:lnTo>
                    <a:pt x="50" y="248"/>
                  </a:lnTo>
                  <a:lnTo>
                    <a:pt x="48" y="238"/>
                  </a:lnTo>
                  <a:lnTo>
                    <a:pt x="42" y="230"/>
                  </a:lnTo>
                  <a:lnTo>
                    <a:pt x="30" y="214"/>
                  </a:lnTo>
                  <a:lnTo>
                    <a:pt x="20" y="194"/>
                  </a:lnTo>
                  <a:lnTo>
                    <a:pt x="12" y="174"/>
                  </a:lnTo>
                  <a:lnTo>
                    <a:pt x="8" y="158"/>
                  </a:lnTo>
                  <a:lnTo>
                    <a:pt x="2" y="142"/>
                  </a:lnTo>
                  <a:lnTo>
                    <a:pt x="0" y="136"/>
                  </a:lnTo>
                  <a:lnTo>
                    <a:pt x="6" y="130"/>
                  </a:lnTo>
                  <a:lnTo>
                    <a:pt x="12" y="118"/>
                  </a:lnTo>
                  <a:lnTo>
                    <a:pt x="12" y="106"/>
                  </a:lnTo>
                  <a:lnTo>
                    <a:pt x="12" y="96"/>
                  </a:lnTo>
                  <a:lnTo>
                    <a:pt x="10" y="90"/>
                  </a:lnTo>
                  <a:lnTo>
                    <a:pt x="10" y="84"/>
                  </a:lnTo>
                  <a:lnTo>
                    <a:pt x="10" y="78"/>
                  </a:lnTo>
                  <a:lnTo>
                    <a:pt x="10" y="72"/>
                  </a:lnTo>
                  <a:lnTo>
                    <a:pt x="14" y="66"/>
                  </a:lnTo>
                  <a:lnTo>
                    <a:pt x="20" y="62"/>
                  </a:lnTo>
                  <a:lnTo>
                    <a:pt x="32" y="60"/>
                  </a:lnTo>
                  <a:lnTo>
                    <a:pt x="46" y="64"/>
                  </a:lnTo>
                  <a:lnTo>
                    <a:pt x="50" y="64"/>
                  </a:lnTo>
                  <a:lnTo>
                    <a:pt x="58" y="62"/>
                  </a:lnTo>
                  <a:lnTo>
                    <a:pt x="64" y="60"/>
                  </a:lnTo>
                  <a:lnTo>
                    <a:pt x="70" y="56"/>
                  </a:lnTo>
                  <a:lnTo>
                    <a:pt x="78" y="48"/>
                  </a:lnTo>
                  <a:lnTo>
                    <a:pt x="86" y="38"/>
                  </a:lnTo>
                  <a:lnTo>
                    <a:pt x="86" y="36"/>
                  </a:lnTo>
                  <a:lnTo>
                    <a:pt x="90" y="34"/>
                  </a:lnTo>
                  <a:lnTo>
                    <a:pt x="98" y="34"/>
                  </a:lnTo>
                  <a:lnTo>
                    <a:pt x="112" y="34"/>
                  </a:lnTo>
                  <a:lnTo>
                    <a:pt x="130" y="34"/>
                  </a:lnTo>
                  <a:lnTo>
                    <a:pt x="148" y="32"/>
                  </a:lnTo>
                  <a:lnTo>
                    <a:pt x="160" y="30"/>
                  </a:lnTo>
                  <a:lnTo>
                    <a:pt x="168" y="28"/>
                  </a:lnTo>
                  <a:lnTo>
                    <a:pt x="176" y="28"/>
                  </a:lnTo>
                  <a:lnTo>
                    <a:pt x="186" y="30"/>
                  </a:lnTo>
                  <a:lnTo>
                    <a:pt x="198" y="34"/>
                  </a:lnTo>
                  <a:lnTo>
                    <a:pt x="202" y="36"/>
                  </a:lnTo>
                  <a:lnTo>
                    <a:pt x="210" y="40"/>
                  </a:lnTo>
                  <a:lnTo>
                    <a:pt x="216" y="40"/>
                  </a:lnTo>
                  <a:lnTo>
                    <a:pt x="220" y="36"/>
                  </a:lnTo>
                  <a:lnTo>
                    <a:pt x="224" y="30"/>
                  </a:lnTo>
                  <a:lnTo>
                    <a:pt x="228" y="20"/>
                  </a:lnTo>
                  <a:lnTo>
                    <a:pt x="228" y="2"/>
                  </a:lnTo>
                  <a:lnTo>
                    <a:pt x="234" y="0"/>
                  </a:lnTo>
                  <a:lnTo>
                    <a:pt x="256" y="12"/>
                  </a:lnTo>
                  <a:lnTo>
                    <a:pt x="274" y="26"/>
                  </a:lnTo>
                  <a:lnTo>
                    <a:pt x="292" y="44"/>
                  </a:lnTo>
                  <a:lnTo>
                    <a:pt x="294" y="46"/>
                  </a:lnTo>
                  <a:lnTo>
                    <a:pt x="302" y="50"/>
                  </a:lnTo>
                  <a:lnTo>
                    <a:pt x="318" y="52"/>
                  </a:lnTo>
                  <a:lnTo>
                    <a:pt x="328" y="52"/>
                  </a:lnTo>
                  <a:lnTo>
                    <a:pt x="342" y="50"/>
                  </a:lnTo>
                  <a:lnTo>
                    <a:pt x="356" y="62"/>
                  </a:lnTo>
                  <a:lnTo>
                    <a:pt x="394" y="86"/>
                  </a:lnTo>
                  <a:lnTo>
                    <a:pt x="442" y="122"/>
                  </a:lnTo>
                  <a:lnTo>
                    <a:pt x="446" y="126"/>
                  </a:lnTo>
                  <a:lnTo>
                    <a:pt x="450" y="136"/>
                  </a:lnTo>
                  <a:lnTo>
                    <a:pt x="452" y="144"/>
                  </a:lnTo>
                  <a:lnTo>
                    <a:pt x="454" y="150"/>
                  </a:lnTo>
                  <a:lnTo>
                    <a:pt x="452" y="156"/>
                  </a:lnTo>
                  <a:lnTo>
                    <a:pt x="448" y="162"/>
                  </a:lnTo>
                  <a:lnTo>
                    <a:pt x="438" y="174"/>
                  </a:lnTo>
                  <a:lnTo>
                    <a:pt x="428" y="182"/>
                  </a:lnTo>
                  <a:lnTo>
                    <a:pt x="418" y="190"/>
                  </a:lnTo>
                  <a:lnTo>
                    <a:pt x="412" y="202"/>
                  </a:lnTo>
                  <a:lnTo>
                    <a:pt x="408" y="212"/>
                  </a:lnTo>
                  <a:lnTo>
                    <a:pt x="406" y="222"/>
                  </a:lnTo>
                  <a:lnTo>
                    <a:pt x="402" y="224"/>
                  </a:lnTo>
                  <a:lnTo>
                    <a:pt x="396" y="228"/>
                  </a:lnTo>
                  <a:lnTo>
                    <a:pt x="388" y="236"/>
                  </a:lnTo>
                  <a:lnTo>
                    <a:pt x="386" y="240"/>
                  </a:lnTo>
                  <a:lnTo>
                    <a:pt x="386" y="246"/>
                  </a:lnTo>
                  <a:lnTo>
                    <a:pt x="384" y="248"/>
                  </a:lnTo>
                  <a:lnTo>
                    <a:pt x="376" y="254"/>
                  </a:lnTo>
                  <a:lnTo>
                    <a:pt x="372" y="256"/>
                  </a:lnTo>
                  <a:lnTo>
                    <a:pt x="366" y="258"/>
                  </a:lnTo>
                  <a:lnTo>
                    <a:pt x="358" y="258"/>
                  </a:lnTo>
                  <a:lnTo>
                    <a:pt x="348" y="256"/>
                  </a:lnTo>
                  <a:lnTo>
                    <a:pt x="336" y="264"/>
                  </a:lnTo>
                  <a:lnTo>
                    <a:pt x="324" y="272"/>
                  </a:lnTo>
                  <a:lnTo>
                    <a:pt x="318" y="282"/>
                  </a:lnTo>
                  <a:lnTo>
                    <a:pt x="314" y="286"/>
                  </a:lnTo>
                  <a:lnTo>
                    <a:pt x="306" y="290"/>
                  </a:lnTo>
                  <a:lnTo>
                    <a:pt x="298" y="292"/>
                  </a:lnTo>
                  <a:lnTo>
                    <a:pt x="288" y="292"/>
                  </a:lnTo>
                  <a:lnTo>
                    <a:pt x="278" y="288"/>
                  </a:lnTo>
                  <a:lnTo>
                    <a:pt x="268" y="284"/>
                  </a:lnTo>
                  <a:lnTo>
                    <a:pt x="262" y="276"/>
                  </a:lnTo>
                  <a:lnTo>
                    <a:pt x="260" y="270"/>
                  </a:lnTo>
                  <a:lnTo>
                    <a:pt x="258" y="264"/>
                  </a:lnTo>
                  <a:lnTo>
                    <a:pt x="258" y="262"/>
                  </a:lnTo>
                  <a:lnTo>
                    <a:pt x="254" y="260"/>
                  </a:lnTo>
                  <a:lnTo>
                    <a:pt x="250" y="260"/>
                  </a:lnTo>
                  <a:lnTo>
                    <a:pt x="242" y="266"/>
                  </a:lnTo>
                  <a:lnTo>
                    <a:pt x="222" y="286"/>
                  </a:lnTo>
                  <a:lnTo>
                    <a:pt x="210" y="296"/>
                  </a:lnTo>
                  <a:lnTo>
                    <a:pt x="208" y="298"/>
                  </a:lnTo>
                  <a:lnTo>
                    <a:pt x="206" y="306"/>
                  </a:lnTo>
                  <a:lnTo>
                    <a:pt x="206" y="310"/>
                  </a:lnTo>
                  <a:lnTo>
                    <a:pt x="208" y="316"/>
                  </a:lnTo>
                  <a:lnTo>
                    <a:pt x="212" y="322"/>
                  </a:lnTo>
                  <a:lnTo>
                    <a:pt x="218" y="328"/>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78" name="Freeform 28"/>
            <p:cNvSpPr>
              <a:spLocks/>
            </p:cNvSpPr>
            <p:nvPr/>
          </p:nvSpPr>
          <p:spPr bwMode="auto">
            <a:xfrm>
              <a:off x="6324317" y="3864669"/>
              <a:ext cx="782536" cy="560048"/>
            </a:xfrm>
            <a:custGeom>
              <a:avLst/>
              <a:gdLst>
                <a:gd name="T0" fmla="*/ 12 w 246"/>
                <a:gd name="T1" fmla="*/ 104 h 176"/>
                <a:gd name="T2" fmla="*/ 16 w 246"/>
                <a:gd name="T3" fmla="*/ 102 h 176"/>
                <a:gd name="T4" fmla="*/ 24 w 246"/>
                <a:gd name="T5" fmla="*/ 112 h 176"/>
                <a:gd name="T6" fmla="*/ 22 w 246"/>
                <a:gd name="T7" fmla="*/ 132 h 176"/>
                <a:gd name="T8" fmla="*/ 34 w 246"/>
                <a:gd name="T9" fmla="*/ 128 h 176"/>
                <a:gd name="T10" fmla="*/ 50 w 246"/>
                <a:gd name="T11" fmla="*/ 134 h 176"/>
                <a:gd name="T12" fmla="*/ 54 w 246"/>
                <a:gd name="T13" fmla="*/ 136 h 176"/>
                <a:gd name="T14" fmla="*/ 70 w 246"/>
                <a:gd name="T15" fmla="*/ 144 h 176"/>
                <a:gd name="T16" fmla="*/ 72 w 246"/>
                <a:gd name="T17" fmla="*/ 138 h 176"/>
                <a:gd name="T18" fmla="*/ 72 w 246"/>
                <a:gd name="T19" fmla="*/ 134 h 176"/>
                <a:gd name="T20" fmla="*/ 78 w 246"/>
                <a:gd name="T21" fmla="*/ 126 h 176"/>
                <a:gd name="T22" fmla="*/ 86 w 246"/>
                <a:gd name="T23" fmla="*/ 122 h 176"/>
                <a:gd name="T24" fmla="*/ 94 w 246"/>
                <a:gd name="T25" fmla="*/ 126 h 176"/>
                <a:gd name="T26" fmla="*/ 98 w 246"/>
                <a:gd name="T27" fmla="*/ 130 h 176"/>
                <a:gd name="T28" fmla="*/ 104 w 246"/>
                <a:gd name="T29" fmla="*/ 140 h 176"/>
                <a:gd name="T30" fmla="*/ 114 w 246"/>
                <a:gd name="T31" fmla="*/ 142 h 176"/>
                <a:gd name="T32" fmla="*/ 126 w 246"/>
                <a:gd name="T33" fmla="*/ 142 h 176"/>
                <a:gd name="T34" fmla="*/ 130 w 246"/>
                <a:gd name="T35" fmla="*/ 150 h 176"/>
                <a:gd name="T36" fmla="*/ 144 w 246"/>
                <a:gd name="T37" fmla="*/ 158 h 176"/>
                <a:gd name="T38" fmla="*/ 150 w 246"/>
                <a:gd name="T39" fmla="*/ 166 h 176"/>
                <a:gd name="T40" fmla="*/ 172 w 246"/>
                <a:gd name="T41" fmla="*/ 170 h 176"/>
                <a:gd name="T42" fmla="*/ 188 w 246"/>
                <a:gd name="T43" fmla="*/ 168 h 176"/>
                <a:gd name="T44" fmla="*/ 198 w 246"/>
                <a:gd name="T45" fmla="*/ 170 h 176"/>
                <a:gd name="T46" fmla="*/ 218 w 246"/>
                <a:gd name="T47" fmla="*/ 174 h 176"/>
                <a:gd name="T48" fmla="*/ 230 w 246"/>
                <a:gd name="T49" fmla="*/ 176 h 176"/>
                <a:gd name="T50" fmla="*/ 244 w 246"/>
                <a:gd name="T51" fmla="*/ 170 h 176"/>
                <a:gd name="T52" fmla="*/ 246 w 246"/>
                <a:gd name="T53" fmla="*/ 166 h 176"/>
                <a:gd name="T54" fmla="*/ 232 w 246"/>
                <a:gd name="T55" fmla="*/ 144 h 176"/>
                <a:gd name="T56" fmla="*/ 228 w 246"/>
                <a:gd name="T57" fmla="*/ 94 h 176"/>
                <a:gd name="T58" fmla="*/ 226 w 246"/>
                <a:gd name="T59" fmla="*/ 64 h 176"/>
                <a:gd name="T60" fmla="*/ 218 w 246"/>
                <a:gd name="T61" fmla="*/ 34 h 176"/>
                <a:gd name="T62" fmla="*/ 200 w 246"/>
                <a:gd name="T63" fmla="*/ 0 h 176"/>
                <a:gd name="T64" fmla="*/ 200 w 246"/>
                <a:gd name="T65" fmla="*/ 0 h 176"/>
                <a:gd name="T66" fmla="*/ 190 w 246"/>
                <a:gd name="T67" fmla="*/ 6 h 176"/>
                <a:gd name="T68" fmla="*/ 180 w 246"/>
                <a:gd name="T69" fmla="*/ 18 h 176"/>
                <a:gd name="T70" fmla="*/ 180 w 246"/>
                <a:gd name="T71" fmla="*/ 22 h 176"/>
                <a:gd name="T72" fmla="*/ 172 w 246"/>
                <a:gd name="T73" fmla="*/ 32 h 176"/>
                <a:gd name="T74" fmla="*/ 160 w 246"/>
                <a:gd name="T75" fmla="*/ 36 h 176"/>
                <a:gd name="T76" fmla="*/ 142 w 246"/>
                <a:gd name="T77" fmla="*/ 34 h 176"/>
                <a:gd name="T78" fmla="*/ 130 w 246"/>
                <a:gd name="T79" fmla="*/ 42 h 176"/>
                <a:gd name="T80" fmla="*/ 112 w 246"/>
                <a:gd name="T81" fmla="*/ 60 h 176"/>
                <a:gd name="T82" fmla="*/ 108 w 246"/>
                <a:gd name="T83" fmla="*/ 64 h 176"/>
                <a:gd name="T84" fmla="*/ 92 w 246"/>
                <a:gd name="T85" fmla="*/ 68 h 176"/>
                <a:gd name="T86" fmla="*/ 72 w 246"/>
                <a:gd name="T87" fmla="*/ 66 h 176"/>
                <a:gd name="T88" fmla="*/ 56 w 246"/>
                <a:gd name="T89" fmla="*/ 52 h 176"/>
                <a:gd name="T90" fmla="*/ 52 w 246"/>
                <a:gd name="T91" fmla="*/ 40 h 176"/>
                <a:gd name="T92" fmla="*/ 52 w 246"/>
                <a:gd name="T93" fmla="*/ 40 h 176"/>
                <a:gd name="T94" fmla="*/ 44 w 246"/>
                <a:gd name="T95" fmla="*/ 38 h 176"/>
                <a:gd name="T96" fmla="*/ 36 w 246"/>
                <a:gd name="T97" fmla="*/ 44 h 176"/>
                <a:gd name="T98" fmla="*/ 4 w 246"/>
                <a:gd name="T99" fmla="*/ 74 h 176"/>
                <a:gd name="T100" fmla="*/ 2 w 246"/>
                <a:gd name="T101" fmla="*/ 76 h 176"/>
                <a:gd name="T102" fmla="*/ 0 w 246"/>
                <a:gd name="T103" fmla="*/ 88 h 176"/>
                <a:gd name="T104" fmla="*/ 6 w 246"/>
                <a:gd name="T105" fmla="*/ 98 h 176"/>
                <a:gd name="T106" fmla="*/ 12 w 246"/>
                <a:gd name="T107" fmla="*/ 104 h 17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46" h="176">
                  <a:moveTo>
                    <a:pt x="12" y="104"/>
                  </a:moveTo>
                  <a:lnTo>
                    <a:pt x="12" y="104"/>
                  </a:lnTo>
                  <a:lnTo>
                    <a:pt x="14" y="102"/>
                  </a:lnTo>
                  <a:lnTo>
                    <a:pt x="16" y="102"/>
                  </a:lnTo>
                  <a:lnTo>
                    <a:pt x="20" y="104"/>
                  </a:lnTo>
                  <a:lnTo>
                    <a:pt x="24" y="112"/>
                  </a:lnTo>
                  <a:lnTo>
                    <a:pt x="22" y="132"/>
                  </a:lnTo>
                  <a:lnTo>
                    <a:pt x="28" y="130"/>
                  </a:lnTo>
                  <a:lnTo>
                    <a:pt x="34" y="128"/>
                  </a:lnTo>
                  <a:lnTo>
                    <a:pt x="44" y="130"/>
                  </a:lnTo>
                  <a:lnTo>
                    <a:pt x="50" y="134"/>
                  </a:lnTo>
                  <a:lnTo>
                    <a:pt x="54" y="136"/>
                  </a:lnTo>
                  <a:lnTo>
                    <a:pt x="62" y="142"/>
                  </a:lnTo>
                  <a:lnTo>
                    <a:pt x="70" y="144"/>
                  </a:lnTo>
                  <a:lnTo>
                    <a:pt x="72" y="142"/>
                  </a:lnTo>
                  <a:lnTo>
                    <a:pt x="72" y="138"/>
                  </a:lnTo>
                  <a:lnTo>
                    <a:pt x="72" y="134"/>
                  </a:lnTo>
                  <a:lnTo>
                    <a:pt x="74" y="130"/>
                  </a:lnTo>
                  <a:lnTo>
                    <a:pt x="78" y="126"/>
                  </a:lnTo>
                  <a:lnTo>
                    <a:pt x="82" y="124"/>
                  </a:lnTo>
                  <a:lnTo>
                    <a:pt x="86" y="122"/>
                  </a:lnTo>
                  <a:lnTo>
                    <a:pt x="90" y="122"/>
                  </a:lnTo>
                  <a:lnTo>
                    <a:pt x="94" y="126"/>
                  </a:lnTo>
                  <a:lnTo>
                    <a:pt x="98" y="130"/>
                  </a:lnTo>
                  <a:lnTo>
                    <a:pt x="100" y="136"/>
                  </a:lnTo>
                  <a:lnTo>
                    <a:pt x="104" y="140"/>
                  </a:lnTo>
                  <a:lnTo>
                    <a:pt x="110" y="142"/>
                  </a:lnTo>
                  <a:lnTo>
                    <a:pt x="114" y="142"/>
                  </a:lnTo>
                  <a:lnTo>
                    <a:pt x="122" y="142"/>
                  </a:lnTo>
                  <a:lnTo>
                    <a:pt x="126" y="142"/>
                  </a:lnTo>
                  <a:lnTo>
                    <a:pt x="130" y="150"/>
                  </a:lnTo>
                  <a:lnTo>
                    <a:pt x="138" y="154"/>
                  </a:lnTo>
                  <a:lnTo>
                    <a:pt x="144" y="158"/>
                  </a:lnTo>
                  <a:lnTo>
                    <a:pt x="150" y="166"/>
                  </a:lnTo>
                  <a:lnTo>
                    <a:pt x="172" y="170"/>
                  </a:lnTo>
                  <a:lnTo>
                    <a:pt x="188" y="168"/>
                  </a:lnTo>
                  <a:lnTo>
                    <a:pt x="198" y="170"/>
                  </a:lnTo>
                  <a:lnTo>
                    <a:pt x="208" y="172"/>
                  </a:lnTo>
                  <a:lnTo>
                    <a:pt x="218" y="174"/>
                  </a:lnTo>
                  <a:lnTo>
                    <a:pt x="230" y="176"/>
                  </a:lnTo>
                  <a:lnTo>
                    <a:pt x="240" y="174"/>
                  </a:lnTo>
                  <a:lnTo>
                    <a:pt x="244" y="170"/>
                  </a:lnTo>
                  <a:lnTo>
                    <a:pt x="246" y="168"/>
                  </a:lnTo>
                  <a:lnTo>
                    <a:pt x="246" y="166"/>
                  </a:lnTo>
                  <a:lnTo>
                    <a:pt x="232" y="144"/>
                  </a:lnTo>
                  <a:lnTo>
                    <a:pt x="228" y="94"/>
                  </a:lnTo>
                  <a:lnTo>
                    <a:pt x="228" y="86"/>
                  </a:lnTo>
                  <a:lnTo>
                    <a:pt x="226" y="64"/>
                  </a:lnTo>
                  <a:lnTo>
                    <a:pt x="224" y="50"/>
                  </a:lnTo>
                  <a:lnTo>
                    <a:pt x="218" y="34"/>
                  </a:lnTo>
                  <a:lnTo>
                    <a:pt x="212" y="18"/>
                  </a:lnTo>
                  <a:lnTo>
                    <a:pt x="200" y="0"/>
                  </a:lnTo>
                  <a:lnTo>
                    <a:pt x="198" y="2"/>
                  </a:lnTo>
                  <a:lnTo>
                    <a:pt x="190" y="6"/>
                  </a:lnTo>
                  <a:lnTo>
                    <a:pt x="184" y="12"/>
                  </a:lnTo>
                  <a:lnTo>
                    <a:pt x="180" y="18"/>
                  </a:lnTo>
                  <a:lnTo>
                    <a:pt x="180" y="22"/>
                  </a:lnTo>
                  <a:lnTo>
                    <a:pt x="178" y="26"/>
                  </a:lnTo>
                  <a:lnTo>
                    <a:pt x="172" y="32"/>
                  </a:lnTo>
                  <a:lnTo>
                    <a:pt x="166" y="34"/>
                  </a:lnTo>
                  <a:lnTo>
                    <a:pt x="160" y="36"/>
                  </a:lnTo>
                  <a:lnTo>
                    <a:pt x="152" y="36"/>
                  </a:lnTo>
                  <a:lnTo>
                    <a:pt x="142" y="34"/>
                  </a:lnTo>
                  <a:lnTo>
                    <a:pt x="130" y="42"/>
                  </a:lnTo>
                  <a:lnTo>
                    <a:pt x="120" y="50"/>
                  </a:lnTo>
                  <a:lnTo>
                    <a:pt x="112" y="60"/>
                  </a:lnTo>
                  <a:lnTo>
                    <a:pt x="108" y="64"/>
                  </a:lnTo>
                  <a:lnTo>
                    <a:pt x="100" y="66"/>
                  </a:lnTo>
                  <a:lnTo>
                    <a:pt x="92" y="68"/>
                  </a:lnTo>
                  <a:lnTo>
                    <a:pt x="82" y="68"/>
                  </a:lnTo>
                  <a:lnTo>
                    <a:pt x="72" y="66"/>
                  </a:lnTo>
                  <a:lnTo>
                    <a:pt x="62" y="62"/>
                  </a:lnTo>
                  <a:lnTo>
                    <a:pt x="56" y="52"/>
                  </a:lnTo>
                  <a:lnTo>
                    <a:pt x="54" y="48"/>
                  </a:lnTo>
                  <a:lnTo>
                    <a:pt x="52" y="40"/>
                  </a:lnTo>
                  <a:lnTo>
                    <a:pt x="48" y="38"/>
                  </a:lnTo>
                  <a:lnTo>
                    <a:pt x="44" y="38"/>
                  </a:lnTo>
                  <a:lnTo>
                    <a:pt x="36" y="44"/>
                  </a:lnTo>
                  <a:lnTo>
                    <a:pt x="16" y="64"/>
                  </a:lnTo>
                  <a:lnTo>
                    <a:pt x="4" y="74"/>
                  </a:lnTo>
                  <a:lnTo>
                    <a:pt x="2" y="76"/>
                  </a:lnTo>
                  <a:lnTo>
                    <a:pt x="0" y="84"/>
                  </a:lnTo>
                  <a:lnTo>
                    <a:pt x="0" y="88"/>
                  </a:lnTo>
                  <a:lnTo>
                    <a:pt x="2" y="94"/>
                  </a:lnTo>
                  <a:lnTo>
                    <a:pt x="6" y="98"/>
                  </a:lnTo>
                  <a:lnTo>
                    <a:pt x="12" y="104"/>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79" name="Freeform 29"/>
            <p:cNvSpPr>
              <a:spLocks/>
            </p:cNvSpPr>
            <p:nvPr/>
          </p:nvSpPr>
          <p:spPr bwMode="auto">
            <a:xfrm>
              <a:off x="6606346" y="4250034"/>
              <a:ext cx="846157" cy="451857"/>
            </a:xfrm>
            <a:custGeom>
              <a:avLst/>
              <a:gdLst>
                <a:gd name="T0" fmla="*/ 2 w 266"/>
                <a:gd name="T1" fmla="*/ 0 h 142"/>
                <a:gd name="T2" fmla="*/ 10 w 266"/>
                <a:gd name="T3" fmla="*/ 8 h 142"/>
                <a:gd name="T4" fmla="*/ 14 w 266"/>
                <a:gd name="T5" fmla="*/ 12 h 142"/>
                <a:gd name="T6" fmla="*/ 22 w 266"/>
                <a:gd name="T7" fmla="*/ 18 h 142"/>
                <a:gd name="T8" fmla="*/ 36 w 266"/>
                <a:gd name="T9" fmla="*/ 20 h 142"/>
                <a:gd name="T10" fmla="*/ 44 w 266"/>
                <a:gd name="T11" fmla="*/ 28 h 142"/>
                <a:gd name="T12" fmla="*/ 50 w 266"/>
                <a:gd name="T13" fmla="*/ 30 h 142"/>
                <a:gd name="T14" fmla="*/ 62 w 266"/>
                <a:gd name="T15" fmla="*/ 44 h 142"/>
                <a:gd name="T16" fmla="*/ 84 w 266"/>
                <a:gd name="T17" fmla="*/ 48 h 142"/>
                <a:gd name="T18" fmla="*/ 100 w 266"/>
                <a:gd name="T19" fmla="*/ 44 h 142"/>
                <a:gd name="T20" fmla="*/ 112 w 266"/>
                <a:gd name="T21" fmla="*/ 46 h 142"/>
                <a:gd name="T22" fmla="*/ 120 w 266"/>
                <a:gd name="T23" fmla="*/ 50 h 142"/>
                <a:gd name="T24" fmla="*/ 142 w 266"/>
                <a:gd name="T25" fmla="*/ 52 h 142"/>
                <a:gd name="T26" fmla="*/ 152 w 266"/>
                <a:gd name="T27" fmla="*/ 50 h 142"/>
                <a:gd name="T28" fmla="*/ 158 w 266"/>
                <a:gd name="T29" fmla="*/ 44 h 142"/>
                <a:gd name="T30" fmla="*/ 158 w 266"/>
                <a:gd name="T31" fmla="*/ 42 h 142"/>
                <a:gd name="T32" fmla="*/ 182 w 266"/>
                <a:gd name="T33" fmla="*/ 22 h 142"/>
                <a:gd name="T34" fmla="*/ 196 w 266"/>
                <a:gd name="T35" fmla="*/ 22 h 142"/>
                <a:gd name="T36" fmla="*/ 202 w 266"/>
                <a:gd name="T37" fmla="*/ 34 h 142"/>
                <a:gd name="T38" fmla="*/ 214 w 266"/>
                <a:gd name="T39" fmla="*/ 42 h 142"/>
                <a:gd name="T40" fmla="*/ 214 w 266"/>
                <a:gd name="T41" fmla="*/ 44 h 142"/>
                <a:gd name="T42" fmla="*/ 230 w 266"/>
                <a:gd name="T43" fmla="*/ 60 h 142"/>
                <a:gd name="T44" fmla="*/ 236 w 266"/>
                <a:gd name="T45" fmla="*/ 72 h 142"/>
                <a:gd name="T46" fmla="*/ 244 w 266"/>
                <a:gd name="T47" fmla="*/ 96 h 142"/>
                <a:gd name="T48" fmla="*/ 266 w 266"/>
                <a:gd name="T49" fmla="*/ 110 h 142"/>
                <a:gd name="T50" fmla="*/ 266 w 266"/>
                <a:gd name="T51" fmla="*/ 112 h 142"/>
                <a:gd name="T52" fmla="*/ 242 w 266"/>
                <a:gd name="T53" fmla="*/ 122 h 142"/>
                <a:gd name="T54" fmla="*/ 232 w 266"/>
                <a:gd name="T55" fmla="*/ 130 h 142"/>
                <a:gd name="T56" fmla="*/ 210 w 266"/>
                <a:gd name="T57" fmla="*/ 140 h 142"/>
                <a:gd name="T58" fmla="*/ 186 w 266"/>
                <a:gd name="T59" fmla="*/ 142 h 142"/>
                <a:gd name="T60" fmla="*/ 162 w 266"/>
                <a:gd name="T61" fmla="*/ 138 h 142"/>
                <a:gd name="T62" fmla="*/ 140 w 266"/>
                <a:gd name="T63" fmla="*/ 130 h 142"/>
                <a:gd name="T64" fmla="*/ 114 w 266"/>
                <a:gd name="T65" fmla="*/ 124 h 142"/>
                <a:gd name="T66" fmla="*/ 106 w 266"/>
                <a:gd name="T67" fmla="*/ 126 h 142"/>
                <a:gd name="T68" fmla="*/ 88 w 266"/>
                <a:gd name="T69" fmla="*/ 136 h 142"/>
                <a:gd name="T70" fmla="*/ 60 w 266"/>
                <a:gd name="T71" fmla="*/ 138 h 142"/>
                <a:gd name="T72" fmla="*/ 42 w 266"/>
                <a:gd name="T73" fmla="*/ 134 h 142"/>
                <a:gd name="T74" fmla="*/ 34 w 266"/>
                <a:gd name="T75" fmla="*/ 128 h 142"/>
                <a:gd name="T76" fmla="*/ 30 w 266"/>
                <a:gd name="T77" fmla="*/ 124 h 142"/>
                <a:gd name="T78" fmla="*/ 28 w 266"/>
                <a:gd name="T79" fmla="*/ 114 h 142"/>
                <a:gd name="T80" fmla="*/ 14 w 266"/>
                <a:gd name="T81" fmla="*/ 62 h 142"/>
                <a:gd name="T82" fmla="*/ 14 w 266"/>
                <a:gd name="T83" fmla="*/ 52 h 142"/>
                <a:gd name="T84" fmla="*/ 10 w 266"/>
                <a:gd name="T85" fmla="*/ 36 h 142"/>
                <a:gd name="T86" fmla="*/ 4 w 266"/>
                <a:gd name="T87" fmla="*/ 28 h 142"/>
                <a:gd name="T88" fmla="*/ 2 w 266"/>
                <a:gd name="T89" fmla="*/ 0 h 14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6" h="142">
                  <a:moveTo>
                    <a:pt x="2" y="0"/>
                  </a:moveTo>
                  <a:lnTo>
                    <a:pt x="2" y="0"/>
                  </a:lnTo>
                  <a:lnTo>
                    <a:pt x="6" y="2"/>
                  </a:lnTo>
                  <a:lnTo>
                    <a:pt x="10" y="8"/>
                  </a:lnTo>
                  <a:lnTo>
                    <a:pt x="14" y="12"/>
                  </a:lnTo>
                  <a:lnTo>
                    <a:pt x="18" y="16"/>
                  </a:lnTo>
                  <a:lnTo>
                    <a:pt x="22" y="18"/>
                  </a:lnTo>
                  <a:lnTo>
                    <a:pt x="26" y="20"/>
                  </a:lnTo>
                  <a:lnTo>
                    <a:pt x="36" y="20"/>
                  </a:lnTo>
                  <a:lnTo>
                    <a:pt x="38" y="18"/>
                  </a:lnTo>
                  <a:lnTo>
                    <a:pt x="44" y="28"/>
                  </a:lnTo>
                  <a:lnTo>
                    <a:pt x="50" y="30"/>
                  </a:lnTo>
                  <a:lnTo>
                    <a:pt x="56" y="36"/>
                  </a:lnTo>
                  <a:lnTo>
                    <a:pt x="62" y="44"/>
                  </a:lnTo>
                  <a:lnTo>
                    <a:pt x="84" y="48"/>
                  </a:lnTo>
                  <a:lnTo>
                    <a:pt x="100" y="44"/>
                  </a:lnTo>
                  <a:lnTo>
                    <a:pt x="112" y="46"/>
                  </a:lnTo>
                  <a:lnTo>
                    <a:pt x="120" y="50"/>
                  </a:lnTo>
                  <a:lnTo>
                    <a:pt x="130" y="52"/>
                  </a:lnTo>
                  <a:lnTo>
                    <a:pt x="142" y="52"/>
                  </a:lnTo>
                  <a:lnTo>
                    <a:pt x="152" y="50"/>
                  </a:lnTo>
                  <a:lnTo>
                    <a:pt x="158" y="48"/>
                  </a:lnTo>
                  <a:lnTo>
                    <a:pt x="158" y="44"/>
                  </a:lnTo>
                  <a:lnTo>
                    <a:pt x="158" y="42"/>
                  </a:lnTo>
                  <a:lnTo>
                    <a:pt x="172" y="28"/>
                  </a:lnTo>
                  <a:lnTo>
                    <a:pt x="182" y="22"/>
                  </a:lnTo>
                  <a:lnTo>
                    <a:pt x="190" y="20"/>
                  </a:lnTo>
                  <a:lnTo>
                    <a:pt x="196" y="22"/>
                  </a:lnTo>
                  <a:lnTo>
                    <a:pt x="200" y="28"/>
                  </a:lnTo>
                  <a:lnTo>
                    <a:pt x="202" y="34"/>
                  </a:lnTo>
                  <a:lnTo>
                    <a:pt x="204" y="40"/>
                  </a:lnTo>
                  <a:lnTo>
                    <a:pt x="214" y="42"/>
                  </a:lnTo>
                  <a:lnTo>
                    <a:pt x="214" y="44"/>
                  </a:lnTo>
                  <a:lnTo>
                    <a:pt x="222" y="50"/>
                  </a:lnTo>
                  <a:lnTo>
                    <a:pt x="230" y="60"/>
                  </a:lnTo>
                  <a:lnTo>
                    <a:pt x="236" y="72"/>
                  </a:lnTo>
                  <a:lnTo>
                    <a:pt x="240" y="86"/>
                  </a:lnTo>
                  <a:lnTo>
                    <a:pt x="244" y="96"/>
                  </a:lnTo>
                  <a:lnTo>
                    <a:pt x="252" y="104"/>
                  </a:lnTo>
                  <a:lnTo>
                    <a:pt x="266" y="110"/>
                  </a:lnTo>
                  <a:lnTo>
                    <a:pt x="266" y="112"/>
                  </a:lnTo>
                  <a:lnTo>
                    <a:pt x="254" y="116"/>
                  </a:lnTo>
                  <a:lnTo>
                    <a:pt x="242" y="122"/>
                  </a:lnTo>
                  <a:lnTo>
                    <a:pt x="232" y="130"/>
                  </a:lnTo>
                  <a:lnTo>
                    <a:pt x="222" y="136"/>
                  </a:lnTo>
                  <a:lnTo>
                    <a:pt x="210" y="140"/>
                  </a:lnTo>
                  <a:lnTo>
                    <a:pt x="198" y="142"/>
                  </a:lnTo>
                  <a:lnTo>
                    <a:pt x="186" y="142"/>
                  </a:lnTo>
                  <a:lnTo>
                    <a:pt x="174" y="140"/>
                  </a:lnTo>
                  <a:lnTo>
                    <a:pt x="162" y="138"/>
                  </a:lnTo>
                  <a:lnTo>
                    <a:pt x="140" y="130"/>
                  </a:lnTo>
                  <a:lnTo>
                    <a:pt x="124" y="126"/>
                  </a:lnTo>
                  <a:lnTo>
                    <a:pt x="114" y="124"/>
                  </a:lnTo>
                  <a:lnTo>
                    <a:pt x="108" y="126"/>
                  </a:lnTo>
                  <a:lnTo>
                    <a:pt x="106" y="126"/>
                  </a:lnTo>
                  <a:lnTo>
                    <a:pt x="88" y="136"/>
                  </a:lnTo>
                  <a:lnTo>
                    <a:pt x="72" y="138"/>
                  </a:lnTo>
                  <a:lnTo>
                    <a:pt x="60" y="138"/>
                  </a:lnTo>
                  <a:lnTo>
                    <a:pt x="50" y="136"/>
                  </a:lnTo>
                  <a:lnTo>
                    <a:pt x="42" y="134"/>
                  </a:lnTo>
                  <a:lnTo>
                    <a:pt x="36" y="130"/>
                  </a:lnTo>
                  <a:lnTo>
                    <a:pt x="34" y="128"/>
                  </a:lnTo>
                  <a:lnTo>
                    <a:pt x="30" y="124"/>
                  </a:lnTo>
                  <a:lnTo>
                    <a:pt x="28" y="114"/>
                  </a:lnTo>
                  <a:lnTo>
                    <a:pt x="28" y="110"/>
                  </a:lnTo>
                  <a:lnTo>
                    <a:pt x="14" y="62"/>
                  </a:lnTo>
                  <a:lnTo>
                    <a:pt x="14" y="52"/>
                  </a:lnTo>
                  <a:lnTo>
                    <a:pt x="12" y="42"/>
                  </a:lnTo>
                  <a:lnTo>
                    <a:pt x="10" y="36"/>
                  </a:lnTo>
                  <a:lnTo>
                    <a:pt x="8" y="32"/>
                  </a:lnTo>
                  <a:lnTo>
                    <a:pt x="4" y="28"/>
                  </a:lnTo>
                  <a:lnTo>
                    <a:pt x="0" y="28"/>
                  </a:lnTo>
                  <a:lnTo>
                    <a:pt x="2" y="0"/>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80" name="Freeform 31"/>
            <p:cNvSpPr>
              <a:spLocks/>
            </p:cNvSpPr>
            <p:nvPr/>
          </p:nvSpPr>
          <p:spPr bwMode="auto">
            <a:xfrm>
              <a:off x="7907407" y="3056029"/>
              <a:ext cx="1577796" cy="1966534"/>
            </a:xfrm>
            <a:custGeom>
              <a:avLst/>
              <a:gdLst>
                <a:gd name="T0" fmla="*/ 424 w 496"/>
                <a:gd name="T1" fmla="*/ 416 h 618"/>
                <a:gd name="T2" fmla="*/ 430 w 496"/>
                <a:gd name="T3" fmla="*/ 376 h 618"/>
                <a:gd name="T4" fmla="*/ 418 w 496"/>
                <a:gd name="T5" fmla="*/ 352 h 618"/>
                <a:gd name="T6" fmla="*/ 414 w 496"/>
                <a:gd name="T7" fmla="*/ 324 h 618"/>
                <a:gd name="T8" fmla="*/ 396 w 496"/>
                <a:gd name="T9" fmla="*/ 322 h 618"/>
                <a:gd name="T10" fmla="*/ 382 w 496"/>
                <a:gd name="T11" fmla="*/ 294 h 618"/>
                <a:gd name="T12" fmla="*/ 388 w 496"/>
                <a:gd name="T13" fmla="*/ 266 h 618"/>
                <a:gd name="T14" fmla="*/ 400 w 496"/>
                <a:gd name="T15" fmla="*/ 240 h 618"/>
                <a:gd name="T16" fmla="*/ 416 w 496"/>
                <a:gd name="T17" fmla="*/ 220 h 618"/>
                <a:gd name="T18" fmla="*/ 456 w 496"/>
                <a:gd name="T19" fmla="*/ 196 h 618"/>
                <a:gd name="T20" fmla="*/ 436 w 496"/>
                <a:gd name="T21" fmla="*/ 178 h 618"/>
                <a:gd name="T22" fmla="*/ 402 w 496"/>
                <a:gd name="T23" fmla="*/ 150 h 618"/>
                <a:gd name="T24" fmla="*/ 396 w 496"/>
                <a:gd name="T25" fmla="*/ 142 h 618"/>
                <a:gd name="T26" fmla="*/ 362 w 496"/>
                <a:gd name="T27" fmla="*/ 144 h 618"/>
                <a:gd name="T28" fmla="*/ 350 w 496"/>
                <a:gd name="T29" fmla="*/ 122 h 618"/>
                <a:gd name="T30" fmla="*/ 328 w 496"/>
                <a:gd name="T31" fmla="*/ 126 h 618"/>
                <a:gd name="T32" fmla="*/ 308 w 496"/>
                <a:gd name="T33" fmla="*/ 130 h 618"/>
                <a:gd name="T34" fmla="*/ 280 w 496"/>
                <a:gd name="T35" fmla="*/ 88 h 618"/>
                <a:gd name="T36" fmla="*/ 248 w 496"/>
                <a:gd name="T37" fmla="*/ 68 h 618"/>
                <a:gd name="T38" fmla="*/ 216 w 496"/>
                <a:gd name="T39" fmla="*/ 60 h 618"/>
                <a:gd name="T40" fmla="*/ 214 w 496"/>
                <a:gd name="T41" fmla="*/ 14 h 618"/>
                <a:gd name="T42" fmla="*/ 188 w 496"/>
                <a:gd name="T43" fmla="*/ 0 h 618"/>
                <a:gd name="T44" fmla="*/ 178 w 496"/>
                <a:gd name="T45" fmla="*/ 12 h 618"/>
                <a:gd name="T46" fmla="*/ 158 w 496"/>
                <a:gd name="T47" fmla="*/ 48 h 618"/>
                <a:gd name="T48" fmla="*/ 138 w 496"/>
                <a:gd name="T49" fmla="*/ 48 h 618"/>
                <a:gd name="T50" fmla="*/ 104 w 496"/>
                <a:gd name="T51" fmla="*/ 60 h 618"/>
                <a:gd name="T52" fmla="*/ 96 w 496"/>
                <a:gd name="T53" fmla="*/ 40 h 618"/>
                <a:gd name="T54" fmla="*/ 60 w 496"/>
                <a:gd name="T55" fmla="*/ 12 h 618"/>
                <a:gd name="T56" fmla="*/ 32 w 496"/>
                <a:gd name="T57" fmla="*/ 12 h 618"/>
                <a:gd name="T58" fmla="*/ 28 w 496"/>
                <a:gd name="T59" fmla="*/ 4 h 618"/>
                <a:gd name="T60" fmla="*/ 8 w 496"/>
                <a:gd name="T61" fmla="*/ 72 h 618"/>
                <a:gd name="T62" fmla="*/ 0 w 496"/>
                <a:gd name="T63" fmla="*/ 142 h 618"/>
                <a:gd name="T64" fmla="*/ 28 w 496"/>
                <a:gd name="T65" fmla="*/ 198 h 618"/>
                <a:gd name="T66" fmla="*/ 56 w 496"/>
                <a:gd name="T67" fmla="*/ 228 h 618"/>
                <a:gd name="T68" fmla="*/ 86 w 496"/>
                <a:gd name="T69" fmla="*/ 220 h 618"/>
                <a:gd name="T70" fmla="*/ 112 w 496"/>
                <a:gd name="T71" fmla="*/ 226 h 618"/>
                <a:gd name="T72" fmla="*/ 126 w 496"/>
                <a:gd name="T73" fmla="*/ 198 h 618"/>
                <a:gd name="T74" fmla="*/ 152 w 496"/>
                <a:gd name="T75" fmla="*/ 200 h 618"/>
                <a:gd name="T76" fmla="*/ 196 w 496"/>
                <a:gd name="T77" fmla="*/ 244 h 618"/>
                <a:gd name="T78" fmla="*/ 156 w 496"/>
                <a:gd name="T79" fmla="*/ 258 h 618"/>
                <a:gd name="T80" fmla="*/ 114 w 496"/>
                <a:gd name="T81" fmla="*/ 296 h 618"/>
                <a:gd name="T82" fmla="*/ 122 w 496"/>
                <a:gd name="T83" fmla="*/ 330 h 618"/>
                <a:gd name="T84" fmla="*/ 120 w 496"/>
                <a:gd name="T85" fmla="*/ 344 h 618"/>
                <a:gd name="T86" fmla="*/ 124 w 496"/>
                <a:gd name="T87" fmla="*/ 382 h 618"/>
                <a:gd name="T88" fmla="*/ 164 w 496"/>
                <a:gd name="T89" fmla="*/ 400 h 618"/>
                <a:gd name="T90" fmla="*/ 196 w 496"/>
                <a:gd name="T91" fmla="*/ 414 h 618"/>
                <a:gd name="T92" fmla="*/ 194 w 496"/>
                <a:gd name="T93" fmla="*/ 444 h 618"/>
                <a:gd name="T94" fmla="*/ 234 w 496"/>
                <a:gd name="T95" fmla="*/ 468 h 618"/>
                <a:gd name="T96" fmla="*/ 260 w 496"/>
                <a:gd name="T97" fmla="*/ 510 h 618"/>
                <a:gd name="T98" fmla="*/ 312 w 496"/>
                <a:gd name="T99" fmla="*/ 580 h 618"/>
                <a:gd name="T100" fmla="*/ 334 w 496"/>
                <a:gd name="T101" fmla="*/ 582 h 618"/>
                <a:gd name="T102" fmla="*/ 394 w 496"/>
                <a:gd name="T103" fmla="*/ 592 h 618"/>
                <a:gd name="T104" fmla="*/ 428 w 496"/>
                <a:gd name="T105" fmla="*/ 618 h 618"/>
                <a:gd name="T106" fmla="*/ 476 w 496"/>
                <a:gd name="T107" fmla="*/ 594 h 618"/>
                <a:gd name="T108" fmla="*/ 496 w 496"/>
                <a:gd name="T109" fmla="*/ 560 h 618"/>
                <a:gd name="T110" fmla="*/ 478 w 496"/>
                <a:gd name="T111" fmla="*/ 524 h 618"/>
                <a:gd name="T112" fmla="*/ 458 w 496"/>
                <a:gd name="T113" fmla="*/ 438 h 61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96" h="618">
                  <a:moveTo>
                    <a:pt x="448" y="428"/>
                  </a:moveTo>
                  <a:lnTo>
                    <a:pt x="442" y="420"/>
                  </a:lnTo>
                  <a:lnTo>
                    <a:pt x="430" y="420"/>
                  </a:lnTo>
                  <a:lnTo>
                    <a:pt x="424" y="416"/>
                  </a:lnTo>
                  <a:lnTo>
                    <a:pt x="420" y="410"/>
                  </a:lnTo>
                  <a:lnTo>
                    <a:pt x="418" y="404"/>
                  </a:lnTo>
                  <a:lnTo>
                    <a:pt x="418" y="394"/>
                  </a:lnTo>
                  <a:lnTo>
                    <a:pt x="420" y="388"/>
                  </a:lnTo>
                  <a:lnTo>
                    <a:pt x="430" y="376"/>
                  </a:lnTo>
                  <a:lnTo>
                    <a:pt x="428" y="374"/>
                  </a:lnTo>
                  <a:lnTo>
                    <a:pt x="424" y="370"/>
                  </a:lnTo>
                  <a:lnTo>
                    <a:pt x="420" y="360"/>
                  </a:lnTo>
                  <a:lnTo>
                    <a:pt x="418" y="352"/>
                  </a:lnTo>
                  <a:lnTo>
                    <a:pt x="418" y="342"/>
                  </a:lnTo>
                  <a:lnTo>
                    <a:pt x="418" y="332"/>
                  </a:lnTo>
                  <a:lnTo>
                    <a:pt x="416" y="326"/>
                  </a:lnTo>
                  <a:lnTo>
                    <a:pt x="414" y="324"/>
                  </a:lnTo>
                  <a:lnTo>
                    <a:pt x="412" y="322"/>
                  </a:lnTo>
                  <a:lnTo>
                    <a:pt x="406" y="322"/>
                  </a:lnTo>
                  <a:lnTo>
                    <a:pt x="404" y="324"/>
                  </a:lnTo>
                  <a:lnTo>
                    <a:pt x="396" y="322"/>
                  </a:lnTo>
                  <a:lnTo>
                    <a:pt x="394" y="314"/>
                  </a:lnTo>
                  <a:lnTo>
                    <a:pt x="390" y="306"/>
                  </a:lnTo>
                  <a:lnTo>
                    <a:pt x="384" y="296"/>
                  </a:lnTo>
                  <a:lnTo>
                    <a:pt x="382" y="294"/>
                  </a:lnTo>
                  <a:lnTo>
                    <a:pt x="380" y="286"/>
                  </a:lnTo>
                  <a:lnTo>
                    <a:pt x="378" y="282"/>
                  </a:lnTo>
                  <a:lnTo>
                    <a:pt x="380" y="276"/>
                  </a:lnTo>
                  <a:lnTo>
                    <a:pt x="384" y="272"/>
                  </a:lnTo>
                  <a:lnTo>
                    <a:pt x="388" y="266"/>
                  </a:lnTo>
                  <a:lnTo>
                    <a:pt x="394" y="260"/>
                  </a:lnTo>
                  <a:lnTo>
                    <a:pt x="398" y="252"/>
                  </a:lnTo>
                  <a:lnTo>
                    <a:pt x="400" y="246"/>
                  </a:lnTo>
                  <a:lnTo>
                    <a:pt x="400" y="240"/>
                  </a:lnTo>
                  <a:lnTo>
                    <a:pt x="400" y="230"/>
                  </a:lnTo>
                  <a:lnTo>
                    <a:pt x="398" y="226"/>
                  </a:lnTo>
                  <a:lnTo>
                    <a:pt x="408" y="224"/>
                  </a:lnTo>
                  <a:lnTo>
                    <a:pt x="416" y="220"/>
                  </a:lnTo>
                  <a:lnTo>
                    <a:pt x="430" y="212"/>
                  </a:lnTo>
                  <a:lnTo>
                    <a:pt x="442" y="202"/>
                  </a:lnTo>
                  <a:lnTo>
                    <a:pt x="446" y="200"/>
                  </a:lnTo>
                  <a:lnTo>
                    <a:pt x="456" y="196"/>
                  </a:lnTo>
                  <a:lnTo>
                    <a:pt x="460" y="194"/>
                  </a:lnTo>
                  <a:lnTo>
                    <a:pt x="458" y="190"/>
                  </a:lnTo>
                  <a:lnTo>
                    <a:pt x="454" y="186"/>
                  </a:lnTo>
                  <a:lnTo>
                    <a:pt x="442" y="180"/>
                  </a:lnTo>
                  <a:lnTo>
                    <a:pt x="436" y="178"/>
                  </a:lnTo>
                  <a:lnTo>
                    <a:pt x="430" y="176"/>
                  </a:lnTo>
                  <a:lnTo>
                    <a:pt x="424" y="174"/>
                  </a:lnTo>
                  <a:lnTo>
                    <a:pt x="414" y="164"/>
                  </a:lnTo>
                  <a:lnTo>
                    <a:pt x="402" y="150"/>
                  </a:lnTo>
                  <a:lnTo>
                    <a:pt x="402" y="146"/>
                  </a:lnTo>
                  <a:lnTo>
                    <a:pt x="400" y="142"/>
                  </a:lnTo>
                  <a:lnTo>
                    <a:pt x="396" y="142"/>
                  </a:lnTo>
                  <a:lnTo>
                    <a:pt x="386" y="144"/>
                  </a:lnTo>
                  <a:lnTo>
                    <a:pt x="376" y="146"/>
                  </a:lnTo>
                  <a:lnTo>
                    <a:pt x="370" y="148"/>
                  </a:lnTo>
                  <a:lnTo>
                    <a:pt x="366" y="146"/>
                  </a:lnTo>
                  <a:lnTo>
                    <a:pt x="362" y="144"/>
                  </a:lnTo>
                  <a:lnTo>
                    <a:pt x="360" y="140"/>
                  </a:lnTo>
                  <a:lnTo>
                    <a:pt x="356" y="130"/>
                  </a:lnTo>
                  <a:lnTo>
                    <a:pt x="352" y="126"/>
                  </a:lnTo>
                  <a:lnTo>
                    <a:pt x="350" y="122"/>
                  </a:lnTo>
                  <a:lnTo>
                    <a:pt x="344" y="120"/>
                  </a:lnTo>
                  <a:lnTo>
                    <a:pt x="340" y="120"/>
                  </a:lnTo>
                  <a:lnTo>
                    <a:pt x="334" y="122"/>
                  </a:lnTo>
                  <a:lnTo>
                    <a:pt x="328" y="126"/>
                  </a:lnTo>
                  <a:lnTo>
                    <a:pt x="324" y="132"/>
                  </a:lnTo>
                  <a:lnTo>
                    <a:pt x="318" y="134"/>
                  </a:lnTo>
                  <a:lnTo>
                    <a:pt x="314" y="134"/>
                  </a:lnTo>
                  <a:lnTo>
                    <a:pt x="312" y="134"/>
                  </a:lnTo>
                  <a:lnTo>
                    <a:pt x="308" y="130"/>
                  </a:lnTo>
                  <a:lnTo>
                    <a:pt x="298" y="110"/>
                  </a:lnTo>
                  <a:lnTo>
                    <a:pt x="288" y="98"/>
                  </a:lnTo>
                  <a:lnTo>
                    <a:pt x="280" y="88"/>
                  </a:lnTo>
                  <a:lnTo>
                    <a:pt x="272" y="84"/>
                  </a:lnTo>
                  <a:lnTo>
                    <a:pt x="264" y="80"/>
                  </a:lnTo>
                  <a:lnTo>
                    <a:pt x="260" y="80"/>
                  </a:lnTo>
                  <a:lnTo>
                    <a:pt x="254" y="80"/>
                  </a:lnTo>
                  <a:lnTo>
                    <a:pt x="248" y="68"/>
                  </a:lnTo>
                  <a:lnTo>
                    <a:pt x="224" y="72"/>
                  </a:lnTo>
                  <a:lnTo>
                    <a:pt x="222" y="62"/>
                  </a:lnTo>
                  <a:lnTo>
                    <a:pt x="216" y="60"/>
                  </a:lnTo>
                  <a:lnTo>
                    <a:pt x="214" y="56"/>
                  </a:lnTo>
                  <a:lnTo>
                    <a:pt x="212" y="48"/>
                  </a:lnTo>
                  <a:lnTo>
                    <a:pt x="212" y="38"/>
                  </a:lnTo>
                  <a:lnTo>
                    <a:pt x="214" y="22"/>
                  </a:lnTo>
                  <a:lnTo>
                    <a:pt x="214" y="14"/>
                  </a:lnTo>
                  <a:lnTo>
                    <a:pt x="204" y="8"/>
                  </a:lnTo>
                  <a:lnTo>
                    <a:pt x="198" y="2"/>
                  </a:lnTo>
                  <a:lnTo>
                    <a:pt x="192" y="0"/>
                  </a:lnTo>
                  <a:lnTo>
                    <a:pt x="188" y="0"/>
                  </a:lnTo>
                  <a:lnTo>
                    <a:pt x="184" y="2"/>
                  </a:lnTo>
                  <a:lnTo>
                    <a:pt x="178" y="6"/>
                  </a:lnTo>
                  <a:lnTo>
                    <a:pt x="176" y="8"/>
                  </a:lnTo>
                  <a:lnTo>
                    <a:pt x="178" y="12"/>
                  </a:lnTo>
                  <a:lnTo>
                    <a:pt x="176" y="16"/>
                  </a:lnTo>
                  <a:lnTo>
                    <a:pt x="174" y="28"/>
                  </a:lnTo>
                  <a:lnTo>
                    <a:pt x="168" y="42"/>
                  </a:lnTo>
                  <a:lnTo>
                    <a:pt x="158" y="48"/>
                  </a:lnTo>
                  <a:lnTo>
                    <a:pt x="152" y="50"/>
                  </a:lnTo>
                  <a:lnTo>
                    <a:pt x="148" y="48"/>
                  </a:lnTo>
                  <a:lnTo>
                    <a:pt x="138" y="48"/>
                  </a:lnTo>
                  <a:lnTo>
                    <a:pt x="128" y="50"/>
                  </a:lnTo>
                  <a:lnTo>
                    <a:pt x="118" y="56"/>
                  </a:lnTo>
                  <a:lnTo>
                    <a:pt x="110" y="60"/>
                  </a:lnTo>
                  <a:lnTo>
                    <a:pt x="104" y="60"/>
                  </a:lnTo>
                  <a:lnTo>
                    <a:pt x="102" y="58"/>
                  </a:lnTo>
                  <a:lnTo>
                    <a:pt x="100" y="56"/>
                  </a:lnTo>
                  <a:lnTo>
                    <a:pt x="98" y="48"/>
                  </a:lnTo>
                  <a:lnTo>
                    <a:pt x="96" y="40"/>
                  </a:lnTo>
                  <a:lnTo>
                    <a:pt x="90" y="32"/>
                  </a:lnTo>
                  <a:lnTo>
                    <a:pt x="84" y="28"/>
                  </a:lnTo>
                  <a:lnTo>
                    <a:pt x="82" y="28"/>
                  </a:lnTo>
                  <a:lnTo>
                    <a:pt x="64" y="26"/>
                  </a:lnTo>
                  <a:lnTo>
                    <a:pt x="60" y="12"/>
                  </a:lnTo>
                  <a:lnTo>
                    <a:pt x="52" y="12"/>
                  </a:lnTo>
                  <a:lnTo>
                    <a:pt x="42" y="14"/>
                  </a:lnTo>
                  <a:lnTo>
                    <a:pt x="34" y="14"/>
                  </a:lnTo>
                  <a:lnTo>
                    <a:pt x="32" y="12"/>
                  </a:lnTo>
                  <a:lnTo>
                    <a:pt x="30" y="12"/>
                  </a:lnTo>
                  <a:lnTo>
                    <a:pt x="28" y="4"/>
                  </a:lnTo>
                  <a:lnTo>
                    <a:pt x="22" y="24"/>
                  </a:lnTo>
                  <a:lnTo>
                    <a:pt x="18" y="42"/>
                  </a:lnTo>
                  <a:lnTo>
                    <a:pt x="16" y="56"/>
                  </a:lnTo>
                  <a:lnTo>
                    <a:pt x="8" y="72"/>
                  </a:lnTo>
                  <a:lnTo>
                    <a:pt x="2" y="86"/>
                  </a:lnTo>
                  <a:lnTo>
                    <a:pt x="0" y="94"/>
                  </a:lnTo>
                  <a:lnTo>
                    <a:pt x="0" y="102"/>
                  </a:lnTo>
                  <a:lnTo>
                    <a:pt x="0" y="142"/>
                  </a:lnTo>
                  <a:lnTo>
                    <a:pt x="8" y="150"/>
                  </a:lnTo>
                  <a:lnTo>
                    <a:pt x="16" y="164"/>
                  </a:lnTo>
                  <a:lnTo>
                    <a:pt x="22" y="180"/>
                  </a:lnTo>
                  <a:lnTo>
                    <a:pt x="28" y="198"/>
                  </a:lnTo>
                  <a:lnTo>
                    <a:pt x="32" y="206"/>
                  </a:lnTo>
                  <a:lnTo>
                    <a:pt x="36" y="214"/>
                  </a:lnTo>
                  <a:lnTo>
                    <a:pt x="44" y="220"/>
                  </a:lnTo>
                  <a:lnTo>
                    <a:pt x="50" y="226"/>
                  </a:lnTo>
                  <a:lnTo>
                    <a:pt x="56" y="228"/>
                  </a:lnTo>
                  <a:lnTo>
                    <a:pt x="62" y="230"/>
                  </a:lnTo>
                  <a:lnTo>
                    <a:pt x="68" y="230"/>
                  </a:lnTo>
                  <a:lnTo>
                    <a:pt x="72" y="228"/>
                  </a:lnTo>
                  <a:lnTo>
                    <a:pt x="86" y="220"/>
                  </a:lnTo>
                  <a:lnTo>
                    <a:pt x="94" y="214"/>
                  </a:lnTo>
                  <a:lnTo>
                    <a:pt x="104" y="222"/>
                  </a:lnTo>
                  <a:lnTo>
                    <a:pt x="108" y="224"/>
                  </a:lnTo>
                  <a:lnTo>
                    <a:pt x="112" y="226"/>
                  </a:lnTo>
                  <a:lnTo>
                    <a:pt x="114" y="224"/>
                  </a:lnTo>
                  <a:lnTo>
                    <a:pt x="118" y="220"/>
                  </a:lnTo>
                  <a:lnTo>
                    <a:pt x="124" y="206"/>
                  </a:lnTo>
                  <a:lnTo>
                    <a:pt x="126" y="198"/>
                  </a:lnTo>
                  <a:lnTo>
                    <a:pt x="130" y="194"/>
                  </a:lnTo>
                  <a:lnTo>
                    <a:pt x="136" y="192"/>
                  </a:lnTo>
                  <a:lnTo>
                    <a:pt x="140" y="192"/>
                  </a:lnTo>
                  <a:lnTo>
                    <a:pt x="150" y="196"/>
                  </a:lnTo>
                  <a:lnTo>
                    <a:pt x="152" y="200"/>
                  </a:lnTo>
                  <a:lnTo>
                    <a:pt x="174" y="222"/>
                  </a:lnTo>
                  <a:lnTo>
                    <a:pt x="184" y="232"/>
                  </a:lnTo>
                  <a:lnTo>
                    <a:pt x="194" y="240"/>
                  </a:lnTo>
                  <a:lnTo>
                    <a:pt x="196" y="244"/>
                  </a:lnTo>
                  <a:lnTo>
                    <a:pt x="194" y="248"/>
                  </a:lnTo>
                  <a:lnTo>
                    <a:pt x="186" y="252"/>
                  </a:lnTo>
                  <a:lnTo>
                    <a:pt x="172" y="254"/>
                  </a:lnTo>
                  <a:lnTo>
                    <a:pt x="156" y="258"/>
                  </a:lnTo>
                  <a:lnTo>
                    <a:pt x="144" y="264"/>
                  </a:lnTo>
                  <a:lnTo>
                    <a:pt x="134" y="270"/>
                  </a:lnTo>
                  <a:lnTo>
                    <a:pt x="126" y="278"/>
                  </a:lnTo>
                  <a:lnTo>
                    <a:pt x="116" y="292"/>
                  </a:lnTo>
                  <a:lnTo>
                    <a:pt x="114" y="296"/>
                  </a:lnTo>
                  <a:lnTo>
                    <a:pt x="120" y="308"/>
                  </a:lnTo>
                  <a:lnTo>
                    <a:pt x="122" y="318"/>
                  </a:lnTo>
                  <a:lnTo>
                    <a:pt x="122" y="324"/>
                  </a:lnTo>
                  <a:lnTo>
                    <a:pt x="122" y="330"/>
                  </a:lnTo>
                  <a:lnTo>
                    <a:pt x="118" y="336"/>
                  </a:lnTo>
                  <a:lnTo>
                    <a:pt x="116" y="336"/>
                  </a:lnTo>
                  <a:lnTo>
                    <a:pt x="118" y="338"/>
                  </a:lnTo>
                  <a:lnTo>
                    <a:pt x="120" y="344"/>
                  </a:lnTo>
                  <a:lnTo>
                    <a:pt x="122" y="350"/>
                  </a:lnTo>
                  <a:lnTo>
                    <a:pt x="124" y="360"/>
                  </a:lnTo>
                  <a:lnTo>
                    <a:pt x="124" y="374"/>
                  </a:lnTo>
                  <a:lnTo>
                    <a:pt x="124" y="382"/>
                  </a:lnTo>
                  <a:lnTo>
                    <a:pt x="126" y="390"/>
                  </a:lnTo>
                  <a:lnTo>
                    <a:pt x="132" y="396"/>
                  </a:lnTo>
                  <a:lnTo>
                    <a:pt x="138" y="400"/>
                  </a:lnTo>
                  <a:lnTo>
                    <a:pt x="150" y="402"/>
                  </a:lnTo>
                  <a:lnTo>
                    <a:pt x="164" y="400"/>
                  </a:lnTo>
                  <a:lnTo>
                    <a:pt x="174" y="400"/>
                  </a:lnTo>
                  <a:lnTo>
                    <a:pt x="182" y="402"/>
                  </a:lnTo>
                  <a:lnTo>
                    <a:pt x="190" y="406"/>
                  </a:lnTo>
                  <a:lnTo>
                    <a:pt x="196" y="414"/>
                  </a:lnTo>
                  <a:lnTo>
                    <a:pt x="198" y="418"/>
                  </a:lnTo>
                  <a:lnTo>
                    <a:pt x="200" y="422"/>
                  </a:lnTo>
                  <a:lnTo>
                    <a:pt x="200" y="428"/>
                  </a:lnTo>
                  <a:lnTo>
                    <a:pt x="198" y="436"/>
                  </a:lnTo>
                  <a:lnTo>
                    <a:pt x="194" y="444"/>
                  </a:lnTo>
                  <a:lnTo>
                    <a:pt x="190" y="452"/>
                  </a:lnTo>
                  <a:lnTo>
                    <a:pt x="220" y="464"/>
                  </a:lnTo>
                  <a:lnTo>
                    <a:pt x="226" y="466"/>
                  </a:lnTo>
                  <a:lnTo>
                    <a:pt x="234" y="468"/>
                  </a:lnTo>
                  <a:lnTo>
                    <a:pt x="244" y="476"/>
                  </a:lnTo>
                  <a:lnTo>
                    <a:pt x="250" y="482"/>
                  </a:lnTo>
                  <a:lnTo>
                    <a:pt x="252" y="486"/>
                  </a:lnTo>
                  <a:lnTo>
                    <a:pt x="260" y="510"/>
                  </a:lnTo>
                  <a:lnTo>
                    <a:pt x="270" y="530"/>
                  </a:lnTo>
                  <a:lnTo>
                    <a:pt x="282" y="548"/>
                  </a:lnTo>
                  <a:lnTo>
                    <a:pt x="294" y="562"/>
                  </a:lnTo>
                  <a:lnTo>
                    <a:pt x="304" y="572"/>
                  </a:lnTo>
                  <a:lnTo>
                    <a:pt x="312" y="580"/>
                  </a:lnTo>
                  <a:lnTo>
                    <a:pt x="322" y="586"/>
                  </a:lnTo>
                  <a:lnTo>
                    <a:pt x="326" y="584"/>
                  </a:lnTo>
                  <a:lnTo>
                    <a:pt x="334" y="582"/>
                  </a:lnTo>
                  <a:lnTo>
                    <a:pt x="346" y="580"/>
                  </a:lnTo>
                  <a:lnTo>
                    <a:pt x="356" y="580"/>
                  </a:lnTo>
                  <a:lnTo>
                    <a:pt x="370" y="582"/>
                  </a:lnTo>
                  <a:lnTo>
                    <a:pt x="382" y="586"/>
                  </a:lnTo>
                  <a:lnTo>
                    <a:pt x="394" y="592"/>
                  </a:lnTo>
                  <a:lnTo>
                    <a:pt x="406" y="602"/>
                  </a:lnTo>
                  <a:lnTo>
                    <a:pt x="414" y="610"/>
                  </a:lnTo>
                  <a:lnTo>
                    <a:pt x="422" y="616"/>
                  </a:lnTo>
                  <a:lnTo>
                    <a:pt x="428" y="618"/>
                  </a:lnTo>
                  <a:lnTo>
                    <a:pt x="434" y="618"/>
                  </a:lnTo>
                  <a:lnTo>
                    <a:pt x="440" y="614"/>
                  </a:lnTo>
                  <a:lnTo>
                    <a:pt x="448" y="610"/>
                  </a:lnTo>
                  <a:lnTo>
                    <a:pt x="476" y="594"/>
                  </a:lnTo>
                  <a:lnTo>
                    <a:pt x="482" y="588"/>
                  </a:lnTo>
                  <a:lnTo>
                    <a:pt x="488" y="584"/>
                  </a:lnTo>
                  <a:lnTo>
                    <a:pt x="492" y="578"/>
                  </a:lnTo>
                  <a:lnTo>
                    <a:pt x="496" y="572"/>
                  </a:lnTo>
                  <a:lnTo>
                    <a:pt x="496" y="560"/>
                  </a:lnTo>
                  <a:lnTo>
                    <a:pt x="494" y="550"/>
                  </a:lnTo>
                  <a:lnTo>
                    <a:pt x="490" y="540"/>
                  </a:lnTo>
                  <a:lnTo>
                    <a:pt x="484" y="532"/>
                  </a:lnTo>
                  <a:lnTo>
                    <a:pt x="478" y="524"/>
                  </a:lnTo>
                  <a:lnTo>
                    <a:pt x="476" y="498"/>
                  </a:lnTo>
                  <a:lnTo>
                    <a:pt x="474" y="476"/>
                  </a:lnTo>
                  <a:lnTo>
                    <a:pt x="468" y="460"/>
                  </a:lnTo>
                  <a:lnTo>
                    <a:pt x="462" y="446"/>
                  </a:lnTo>
                  <a:lnTo>
                    <a:pt x="458" y="438"/>
                  </a:lnTo>
                  <a:lnTo>
                    <a:pt x="452" y="432"/>
                  </a:lnTo>
                  <a:lnTo>
                    <a:pt x="448" y="428"/>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81" name="Freeform 33"/>
            <p:cNvSpPr>
              <a:spLocks/>
            </p:cNvSpPr>
            <p:nvPr/>
          </p:nvSpPr>
          <p:spPr bwMode="auto">
            <a:xfrm>
              <a:off x="6415483" y="2299078"/>
              <a:ext cx="1176985" cy="1126461"/>
            </a:xfrm>
            <a:custGeom>
              <a:avLst/>
              <a:gdLst>
                <a:gd name="T0" fmla="*/ 370 w 370"/>
                <a:gd name="T1" fmla="*/ 270 h 354"/>
                <a:gd name="T2" fmla="*/ 370 w 370"/>
                <a:gd name="T3" fmla="*/ 180 h 354"/>
                <a:gd name="T4" fmla="*/ 366 w 370"/>
                <a:gd name="T5" fmla="*/ 188 h 354"/>
                <a:gd name="T6" fmla="*/ 340 w 370"/>
                <a:gd name="T7" fmla="*/ 210 h 354"/>
                <a:gd name="T8" fmla="*/ 330 w 370"/>
                <a:gd name="T9" fmla="*/ 208 h 354"/>
                <a:gd name="T10" fmla="*/ 330 w 370"/>
                <a:gd name="T11" fmla="*/ 192 h 354"/>
                <a:gd name="T12" fmla="*/ 318 w 370"/>
                <a:gd name="T13" fmla="*/ 170 h 354"/>
                <a:gd name="T14" fmla="*/ 292 w 370"/>
                <a:gd name="T15" fmla="*/ 144 h 354"/>
                <a:gd name="T16" fmla="*/ 280 w 370"/>
                <a:gd name="T17" fmla="*/ 114 h 354"/>
                <a:gd name="T18" fmla="*/ 266 w 370"/>
                <a:gd name="T19" fmla="*/ 100 h 354"/>
                <a:gd name="T20" fmla="*/ 266 w 370"/>
                <a:gd name="T21" fmla="*/ 90 h 354"/>
                <a:gd name="T22" fmla="*/ 278 w 370"/>
                <a:gd name="T23" fmla="*/ 76 h 354"/>
                <a:gd name="T24" fmla="*/ 272 w 370"/>
                <a:gd name="T25" fmla="*/ 56 h 354"/>
                <a:gd name="T26" fmla="*/ 270 w 370"/>
                <a:gd name="T27" fmla="*/ 16 h 354"/>
                <a:gd name="T28" fmla="*/ 256 w 370"/>
                <a:gd name="T29" fmla="*/ 0 h 354"/>
                <a:gd name="T30" fmla="*/ 230 w 370"/>
                <a:gd name="T31" fmla="*/ 8 h 354"/>
                <a:gd name="T32" fmla="*/ 210 w 370"/>
                <a:gd name="T33" fmla="*/ 36 h 354"/>
                <a:gd name="T34" fmla="*/ 186 w 370"/>
                <a:gd name="T35" fmla="*/ 36 h 354"/>
                <a:gd name="T36" fmla="*/ 170 w 370"/>
                <a:gd name="T37" fmla="*/ 40 h 354"/>
                <a:gd name="T38" fmla="*/ 150 w 370"/>
                <a:gd name="T39" fmla="*/ 30 h 354"/>
                <a:gd name="T40" fmla="*/ 138 w 370"/>
                <a:gd name="T41" fmla="*/ 16 h 354"/>
                <a:gd name="T42" fmla="*/ 124 w 370"/>
                <a:gd name="T43" fmla="*/ 6 h 354"/>
                <a:gd name="T44" fmla="*/ 116 w 370"/>
                <a:gd name="T45" fmla="*/ 6 h 354"/>
                <a:gd name="T46" fmla="*/ 88 w 370"/>
                <a:gd name="T47" fmla="*/ 8 h 354"/>
                <a:gd name="T48" fmla="*/ 84 w 370"/>
                <a:gd name="T49" fmla="*/ 14 h 354"/>
                <a:gd name="T50" fmla="*/ 74 w 370"/>
                <a:gd name="T51" fmla="*/ 38 h 354"/>
                <a:gd name="T52" fmla="*/ 66 w 370"/>
                <a:gd name="T53" fmla="*/ 64 h 354"/>
                <a:gd name="T54" fmla="*/ 68 w 370"/>
                <a:gd name="T55" fmla="*/ 76 h 354"/>
                <a:gd name="T56" fmla="*/ 76 w 370"/>
                <a:gd name="T57" fmla="*/ 104 h 354"/>
                <a:gd name="T58" fmla="*/ 64 w 370"/>
                <a:gd name="T59" fmla="*/ 134 h 354"/>
                <a:gd name="T60" fmla="*/ 60 w 370"/>
                <a:gd name="T61" fmla="*/ 168 h 354"/>
                <a:gd name="T62" fmla="*/ 48 w 370"/>
                <a:gd name="T63" fmla="*/ 190 h 354"/>
                <a:gd name="T64" fmla="*/ 20 w 370"/>
                <a:gd name="T65" fmla="*/ 210 h 354"/>
                <a:gd name="T66" fmla="*/ 4 w 370"/>
                <a:gd name="T67" fmla="*/ 224 h 354"/>
                <a:gd name="T68" fmla="*/ 0 w 370"/>
                <a:gd name="T69" fmla="*/ 260 h 354"/>
                <a:gd name="T70" fmla="*/ 2 w 370"/>
                <a:gd name="T71" fmla="*/ 266 h 354"/>
                <a:gd name="T72" fmla="*/ 60 w 370"/>
                <a:gd name="T73" fmla="*/ 310 h 354"/>
                <a:gd name="T74" fmla="*/ 70 w 370"/>
                <a:gd name="T75" fmla="*/ 316 h 354"/>
                <a:gd name="T76" fmla="*/ 110 w 370"/>
                <a:gd name="T77" fmla="*/ 318 h 354"/>
                <a:gd name="T78" fmla="*/ 162 w 370"/>
                <a:gd name="T79" fmla="*/ 354 h 354"/>
                <a:gd name="T80" fmla="*/ 172 w 370"/>
                <a:gd name="T81" fmla="*/ 316 h 354"/>
                <a:gd name="T82" fmla="*/ 198 w 370"/>
                <a:gd name="T83" fmla="*/ 312 h 354"/>
                <a:gd name="T84" fmla="*/ 212 w 370"/>
                <a:gd name="T85" fmla="*/ 322 h 354"/>
                <a:gd name="T86" fmla="*/ 226 w 370"/>
                <a:gd name="T87" fmla="*/ 328 h 354"/>
                <a:gd name="T88" fmla="*/ 238 w 370"/>
                <a:gd name="T89" fmla="*/ 322 h 354"/>
                <a:gd name="T90" fmla="*/ 250 w 370"/>
                <a:gd name="T91" fmla="*/ 328 h 354"/>
                <a:gd name="T92" fmla="*/ 256 w 370"/>
                <a:gd name="T93" fmla="*/ 326 h 354"/>
                <a:gd name="T94" fmla="*/ 270 w 370"/>
                <a:gd name="T95" fmla="*/ 310 h 354"/>
                <a:gd name="T96" fmla="*/ 278 w 370"/>
                <a:gd name="T97" fmla="*/ 310 h 354"/>
                <a:gd name="T98" fmla="*/ 300 w 370"/>
                <a:gd name="T99" fmla="*/ 314 h 354"/>
                <a:gd name="T100" fmla="*/ 312 w 370"/>
                <a:gd name="T101" fmla="*/ 310 h 354"/>
                <a:gd name="T102" fmla="*/ 326 w 370"/>
                <a:gd name="T103" fmla="*/ 316 h 354"/>
                <a:gd name="T104" fmla="*/ 348 w 370"/>
                <a:gd name="T105" fmla="*/ 312 h 354"/>
                <a:gd name="T106" fmla="*/ 368 w 370"/>
                <a:gd name="T107" fmla="*/ 300 h 3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70" h="354">
                  <a:moveTo>
                    <a:pt x="368" y="300"/>
                  </a:moveTo>
                  <a:lnTo>
                    <a:pt x="368" y="300"/>
                  </a:lnTo>
                  <a:lnTo>
                    <a:pt x="370" y="270"/>
                  </a:lnTo>
                  <a:lnTo>
                    <a:pt x="370" y="230"/>
                  </a:lnTo>
                  <a:lnTo>
                    <a:pt x="370" y="180"/>
                  </a:lnTo>
                  <a:lnTo>
                    <a:pt x="366" y="188"/>
                  </a:lnTo>
                  <a:lnTo>
                    <a:pt x="354" y="200"/>
                  </a:lnTo>
                  <a:lnTo>
                    <a:pt x="346" y="206"/>
                  </a:lnTo>
                  <a:lnTo>
                    <a:pt x="340" y="210"/>
                  </a:lnTo>
                  <a:lnTo>
                    <a:pt x="334" y="210"/>
                  </a:lnTo>
                  <a:lnTo>
                    <a:pt x="332" y="210"/>
                  </a:lnTo>
                  <a:lnTo>
                    <a:pt x="330" y="208"/>
                  </a:lnTo>
                  <a:lnTo>
                    <a:pt x="330" y="204"/>
                  </a:lnTo>
                  <a:lnTo>
                    <a:pt x="330" y="192"/>
                  </a:lnTo>
                  <a:lnTo>
                    <a:pt x="330" y="180"/>
                  </a:lnTo>
                  <a:lnTo>
                    <a:pt x="326" y="170"/>
                  </a:lnTo>
                  <a:lnTo>
                    <a:pt x="318" y="170"/>
                  </a:lnTo>
                  <a:lnTo>
                    <a:pt x="312" y="180"/>
                  </a:lnTo>
                  <a:lnTo>
                    <a:pt x="306" y="178"/>
                  </a:lnTo>
                  <a:lnTo>
                    <a:pt x="292" y="144"/>
                  </a:lnTo>
                  <a:lnTo>
                    <a:pt x="276" y="132"/>
                  </a:lnTo>
                  <a:lnTo>
                    <a:pt x="280" y="114"/>
                  </a:lnTo>
                  <a:lnTo>
                    <a:pt x="272" y="110"/>
                  </a:lnTo>
                  <a:lnTo>
                    <a:pt x="268" y="104"/>
                  </a:lnTo>
                  <a:lnTo>
                    <a:pt x="266" y="100"/>
                  </a:lnTo>
                  <a:lnTo>
                    <a:pt x="264" y="96"/>
                  </a:lnTo>
                  <a:lnTo>
                    <a:pt x="266" y="92"/>
                  </a:lnTo>
                  <a:lnTo>
                    <a:pt x="266" y="90"/>
                  </a:lnTo>
                  <a:lnTo>
                    <a:pt x="274" y="82"/>
                  </a:lnTo>
                  <a:lnTo>
                    <a:pt x="278" y="76"/>
                  </a:lnTo>
                  <a:lnTo>
                    <a:pt x="278" y="70"/>
                  </a:lnTo>
                  <a:lnTo>
                    <a:pt x="278" y="64"/>
                  </a:lnTo>
                  <a:lnTo>
                    <a:pt x="272" y="56"/>
                  </a:lnTo>
                  <a:lnTo>
                    <a:pt x="268" y="52"/>
                  </a:lnTo>
                  <a:lnTo>
                    <a:pt x="270" y="16"/>
                  </a:lnTo>
                  <a:lnTo>
                    <a:pt x="268" y="6"/>
                  </a:lnTo>
                  <a:lnTo>
                    <a:pt x="264" y="2"/>
                  </a:lnTo>
                  <a:lnTo>
                    <a:pt x="256" y="0"/>
                  </a:lnTo>
                  <a:lnTo>
                    <a:pt x="250" y="0"/>
                  </a:lnTo>
                  <a:lnTo>
                    <a:pt x="236" y="4"/>
                  </a:lnTo>
                  <a:lnTo>
                    <a:pt x="230" y="8"/>
                  </a:lnTo>
                  <a:lnTo>
                    <a:pt x="212" y="38"/>
                  </a:lnTo>
                  <a:lnTo>
                    <a:pt x="210" y="36"/>
                  </a:lnTo>
                  <a:lnTo>
                    <a:pt x="204" y="34"/>
                  </a:lnTo>
                  <a:lnTo>
                    <a:pt x="192" y="34"/>
                  </a:lnTo>
                  <a:lnTo>
                    <a:pt x="186" y="36"/>
                  </a:lnTo>
                  <a:lnTo>
                    <a:pt x="178" y="38"/>
                  </a:lnTo>
                  <a:lnTo>
                    <a:pt x="170" y="40"/>
                  </a:lnTo>
                  <a:lnTo>
                    <a:pt x="162" y="38"/>
                  </a:lnTo>
                  <a:lnTo>
                    <a:pt x="156" y="34"/>
                  </a:lnTo>
                  <a:lnTo>
                    <a:pt x="150" y="30"/>
                  </a:lnTo>
                  <a:lnTo>
                    <a:pt x="142" y="22"/>
                  </a:lnTo>
                  <a:lnTo>
                    <a:pt x="138" y="16"/>
                  </a:lnTo>
                  <a:lnTo>
                    <a:pt x="136" y="14"/>
                  </a:lnTo>
                  <a:lnTo>
                    <a:pt x="132" y="10"/>
                  </a:lnTo>
                  <a:lnTo>
                    <a:pt x="124" y="6"/>
                  </a:lnTo>
                  <a:lnTo>
                    <a:pt x="120" y="6"/>
                  </a:lnTo>
                  <a:lnTo>
                    <a:pt x="116" y="6"/>
                  </a:lnTo>
                  <a:lnTo>
                    <a:pt x="106" y="10"/>
                  </a:lnTo>
                  <a:lnTo>
                    <a:pt x="98" y="10"/>
                  </a:lnTo>
                  <a:lnTo>
                    <a:pt x="88" y="8"/>
                  </a:lnTo>
                  <a:lnTo>
                    <a:pt x="84" y="6"/>
                  </a:lnTo>
                  <a:lnTo>
                    <a:pt x="84" y="14"/>
                  </a:lnTo>
                  <a:lnTo>
                    <a:pt x="82" y="22"/>
                  </a:lnTo>
                  <a:lnTo>
                    <a:pt x="78" y="28"/>
                  </a:lnTo>
                  <a:lnTo>
                    <a:pt x="74" y="38"/>
                  </a:lnTo>
                  <a:lnTo>
                    <a:pt x="68" y="52"/>
                  </a:lnTo>
                  <a:lnTo>
                    <a:pt x="66" y="64"/>
                  </a:lnTo>
                  <a:lnTo>
                    <a:pt x="68" y="70"/>
                  </a:lnTo>
                  <a:lnTo>
                    <a:pt x="68" y="76"/>
                  </a:lnTo>
                  <a:lnTo>
                    <a:pt x="72" y="84"/>
                  </a:lnTo>
                  <a:lnTo>
                    <a:pt x="74" y="94"/>
                  </a:lnTo>
                  <a:lnTo>
                    <a:pt x="76" y="104"/>
                  </a:lnTo>
                  <a:lnTo>
                    <a:pt x="70" y="118"/>
                  </a:lnTo>
                  <a:lnTo>
                    <a:pt x="64" y="134"/>
                  </a:lnTo>
                  <a:lnTo>
                    <a:pt x="62" y="150"/>
                  </a:lnTo>
                  <a:lnTo>
                    <a:pt x="60" y="168"/>
                  </a:lnTo>
                  <a:lnTo>
                    <a:pt x="58" y="176"/>
                  </a:lnTo>
                  <a:lnTo>
                    <a:pt x="54" y="182"/>
                  </a:lnTo>
                  <a:lnTo>
                    <a:pt x="48" y="190"/>
                  </a:lnTo>
                  <a:lnTo>
                    <a:pt x="42" y="198"/>
                  </a:lnTo>
                  <a:lnTo>
                    <a:pt x="32" y="204"/>
                  </a:lnTo>
                  <a:lnTo>
                    <a:pt x="20" y="210"/>
                  </a:lnTo>
                  <a:lnTo>
                    <a:pt x="10" y="216"/>
                  </a:lnTo>
                  <a:lnTo>
                    <a:pt x="4" y="224"/>
                  </a:lnTo>
                  <a:lnTo>
                    <a:pt x="0" y="234"/>
                  </a:lnTo>
                  <a:lnTo>
                    <a:pt x="0" y="244"/>
                  </a:lnTo>
                  <a:lnTo>
                    <a:pt x="0" y="260"/>
                  </a:lnTo>
                  <a:lnTo>
                    <a:pt x="2" y="266"/>
                  </a:lnTo>
                  <a:lnTo>
                    <a:pt x="22" y="280"/>
                  </a:lnTo>
                  <a:lnTo>
                    <a:pt x="40" y="294"/>
                  </a:lnTo>
                  <a:lnTo>
                    <a:pt x="60" y="310"/>
                  </a:lnTo>
                  <a:lnTo>
                    <a:pt x="62" y="312"/>
                  </a:lnTo>
                  <a:lnTo>
                    <a:pt x="70" y="316"/>
                  </a:lnTo>
                  <a:lnTo>
                    <a:pt x="84" y="318"/>
                  </a:lnTo>
                  <a:lnTo>
                    <a:pt x="96" y="320"/>
                  </a:lnTo>
                  <a:lnTo>
                    <a:pt x="110" y="318"/>
                  </a:lnTo>
                  <a:lnTo>
                    <a:pt x="124" y="328"/>
                  </a:lnTo>
                  <a:lnTo>
                    <a:pt x="162" y="354"/>
                  </a:lnTo>
                  <a:lnTo>
                    <a:pt x="162" y="336"/>
                  </a:lnTo>
                  <a:lnTo>
                    <a:pt x="166" y="324"/>
                  </a:lnTo>
                  <a:lnTo>
                    <a:pt x="172" y="316"/>
                  </a:lnTo>
                  <a:lnTo>
                    <a:pt x="180" y="312"/>
                  </a:lnTo>
                  <a:lnTo>
                    <a:pt x="190" y="310"/>
                  </a:lnTo>
                  <a:lnTo>
                    <a:pt x="198" y="312"/>
                  </a:lnTo>
                  <a:lnTo>
                    <a:pt x="206" y="316"/>
                  </a:lnTo>
                  <a:lnTo>
                    <a:pt x="212" y="322"/>
                  </a:lnTo>
                  <a:lnTo>
                    <a:pt x="218" y="326"/>
                  </a:lnTo>
                  <a:lnTo>
                    <a:pt x="222" y="328"/>
                  </a:lnTo>
                  <a:lnTo>
                    <a:pt x="226" y="328"/>
                  </a:lnTo>
                  <a:lnTo>
                    <a:pt x="230" y="328"/>
                  </a:lnTo>
                  <a:lnTo>
                    <a:pt x="236" y="324"/>
                  </a:lnTo>
                  <a:lnTo>
                    <a:pt x="238" y="322"/>
                  </a:lnTo>
                  <a:lnTo>
                    <a:pt x="244" y="328"/>
                  </a:lnTo>
                  <a:lnTo>
                    <a:pt x="250" y="328"/>
                  </a:lnTo>
                  <a:lnTo>
                    <a:pt x="254" y="328"/>
                  </a:lnTo>
                  <a:lnTo>
                    <a:pt x="256" y="326"/>
                  </a:lnTo>
                  <a:lnTo>
                    <a:pt x="260" y="320"/>
                  </a:lnTo>
                  <a:lnTo>
                    <a:pt x="262" y="314"/>
                  </a:lnTo>
                  <a:lnTo>
                    <a:pt x="270" y="310"/>
                  </a:lnTo>
                  <a:lnTo>
                    <a:pt x="274" y="310"/>
                  </a:lnTo>
                  <a:lnTo>
                    <a:pt x="278" y="310"/>
                  </a:lnTo>
                  <a:lnTo>
                    <a:pt x="288" y="312"/>
                  </a:lnTo>
                  <a:lnTo>
                    <a:pt x="294" y="314"/>
                  </a:lnTo>
                  <a:lnTo>
                    <a:pt x="300" y="314"/>
                  </a:lnTo>
                  <a:lnTo>
                    <a:pt x="306" y="312"/>
                  </a:lnTo>
                  <a:lnTo>
                    <a:pt x="312" y="310"/>
                  </a:lnTo>
                  <a:lnTo>
                    <a:pt x="320" y="310"/>
                  </a:lnTo>
                  <a:lnTo>
                    <a:pt x="326" y="316"/>
                  </a:lnTo>
                  <a:lnTo>
                    <a:pt x="334" y="316"/>
                  </a:lnTo>
                  <a:lnTo>
                    <a:pt x="340" y="316"/>
                  </a:lnTo>
                  <a:lnTo>
                    <a:pt x="348" y="312"/>
                  </a:lnTo>
                  <a:lnTo>
                    <a:pt x="362" y="304"/>
                  </a:lnTo>
                  <a:lnTo>
                    <a:pt x="368" y="300"/>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82" name="Freeform 93"/>
            <p:cNvSpPr>
              <a:spLocks/>
            </p:cNvSpPr>
            <p:nvPr/>
          </p:nvSpPr>
          <p:spPr bwMode="auto">
            <a:xfrm>
              <a:off x="3972445" y="2957772"/>
              <a:ext cx="877967" cy="591869"/>
            </a:xfrm>
            <a:custGeom>
              <a:avLst/>
              <a:gdLst>
                <a:gd name="T0" fmla="*/ 234 w 276"/>
                <a:gd name="T1" fmla="*/ 22 h 186"/>
                <a:gd name="T2" fmla="*/ 216 w 276"/>
                <a:gd name="T3" fmla="*/ 2 h 186"/>
                <a:gd name="T4" fmla="*/ 156 w 276"/>
                <a:gd name="T5" fmla="*/ 0 h 186"/>
                <a:gd name="T6" fmla="*/ 136 w 276"/>
                <a:gd name="T7" fmla="*/ 2 h 186"/>
                <a:gd name="T8" fmla="*/ 116 w 276"/>
                <a:gd name="T9" fmla="*/ 10 h 186"/>
                <a:gd name="T10" fmla="*/ 114 w 276"/>
                <a:gd name="T11" fmla="*/ 12 h 186"/>
                <a:gd name="T12" fmla="*/ 104 w 276"/>
                <a:gd name="T13" fmla="*/ 32 h 186"/>
                <a:gd name="T14" fmla="*/ 92 w 276"/>
                <a:gd name="T15" fmla="*/ 44 h 186"/>
                <a:gd name="T16" fmla="*/ 76 w 276"/>
                <a:gd name="T17" fmla="*/ 52 h 186"/>
                <a:gd name="T18" fmla="*/ 76 w 276"/>
                <a:gd name="T19" fmla="*/ 74 h 186"/>
                <a:gd name="T20" fmla="*/ 70 w 276"/>
                <a:gd name="T21" fmla="*/ 96 h 186"/>
                <a:gd name="T22" fmla="*/ 68 w 276"/>
                <a:gd name="T23" fmla="*/ 100 h 186"/>
                <a:gd name="T24" fmla="*/ 56 w 276"/>
                <a:gd name="T25" fmla="*/ 96 h 186"/>
                <a:gd name="T26" fmla="*/ 32 w 276"/>
                <a:gd name="T27" fmla="*/ 100 h 186"/>
                <a:gd name="T28" fmla="*/ 20 w 276"/>
                <a:gd name="T29" fmla="*/ 106 h 186"/>
                <a:gd name="T30" fmla="*/ 8 w 276"/>
                <a:gd name="T31" fmla="*/ 112 h 186"/>
                <a:gd name="T32" fmla="*/ 6 w 276"/>
                <a:gd name="T33" fmla="*/ 110 h 186"/>
                <a:gd name="T34" fmla="*/ 4 w 276"/>
                <a:gd name="T35" fmla="*/ 112 h 186"/>
                <a:gd name="T36" fmla="*/ 6 w 276"/>
                <a:gd name="T37" fmla="*/ 112 h 186"/>
                <a:gd name="T38" fmla="*/ 0 w 276"/>
                <a:gd name="T39" fmla="*/ 122 h 186"/>
                <a:gd name="T40" fmla="*/ 2 w 276"/>
                <a:gd name="T41" fmla="*/ 126 h 186"/>
                <a:gd name="T42" fmla="*/ 14 w 276"/>
                <a:gd name="T43" fmla="*/ 128 h 186"/>
                <a:gd name="T44" fmla="*/ 36 w 276"/>
                <a:gd name="T45" fmla="*/ 148 h 186"/>
                <a:gd name="T46" fmla="*/ 42 w 276"/>
                <a:gd name="T47" fmla="*/ 150 h 186"/>
                <a:gd name="T48" fmla="*/ 56 w 276"/>
                <a:gd name="T49" fmla="*/ 162 h 186"/>
                <a:gd name="T50" fmla="*/ 56 w 276"/>
                <a:gd name="T51" fmla="*/ 172 h 186"/>
                <a:gd name="T52" fmla="*/ 58 w 276"/>
                <a:gd name="T53" fmla="*/ 186 h 186"/>
                <a:gd name="T54" fmla="*/ 84 w 276"/>
                <a:gd name="T55" fmla="*/ 160 h 186"/>
                <a:gd name="T56" fmla="*/ 106 w 276"/>
                <a:gd name="T57" fmla="*/ 150 h 186"/>
                <a:gd name="T58" fmla="*/ 118 w 276"/>
                <a:gd name="T59" fmla="*/ 148 h 186"/>
                <a:gd name="T60" fmla="*/ 122 w 276"/>
                <a:gd name="T61" fmla="*/ 150 h 186"/>
                <a:gd name="T62" fmla="*/ 134 w 276"/>
                <a:gd name="T63" fmla="*/ 154 h 186"/>
                <a:gd name="T64" fmla="*/ 142 w 276"/>
                <a:gd name="T65" fmla="*/ 154 h 186"/>
                <a:gd name="T66" fmla="*/ 152 w 276"/>
                <a:gd name="T67" fmla="*/ 134 h 186"/>
                <a:gd name="T68" fmla="*/ 156 w 276"/>
                <a:gd name="T69" fmla="*/ 130 h 186"/>
                <a:gd name="T70" fmla="*/ 164 w 276"/>
                <a:gd name="T71" fmla="*/ 124 h 186"/>
                <a:gd name="T72" fmla="*/ 180 w 276"/>
                <a:gd name="T73" fmla="*/ 122 h 186"/>
                <a:gd name="T74" fmla="*/ 184 w 276"/>
                <a:gd name="T75" fmla="*/ 124 h 186"/>
                <a:gd name="T76" fmla="*/ 210 w 276"/>
                <a:gd name="T77" fmla="*/ 118 h 186"/>
                <a:gd name="T78" fmla="*/ 216 w 276"/>
                <a:gd name="T79" fmla="*/ 112 h 186"/>
                <a:gd name="T80" fmla="*/ 220 w 276"/>
                <a:gd name="T81" fmla="*/ 108 h 186"/>
                <a:gd name="T82" fmla="*/ 226 w 276"/>
                <a:gd name="T83" fmla="*/ 104 h 186"/>
                <a:gd name="T84" fmla="*/ 236 w 276"/>
                <a:gd name="T85" fmla="*/ 108 h 186"/>
                <a:gd name="T86" fmla="*/ 238 w 276"/>
                <a:gd name="T87" fmla="*/ 110 h 186"/>
                <a:gd name="T88" fmla="*/ 252 w 276"/>
                <a:gd name="T89" fmla="*/ 116 h 186"/>
                <a:gd name="T90" fmla="*/ 262 w 276"/>
                <a:gd name="T91" fmla="*/ 112 h 186"/>
                <a:gd name="T92" fmla="*/ 266 w 276"/>
                <a:gd name="T93" fmla="*/ 104 h 186"/>
                <a:gd name="T94" fmla="*/ 272 w 276"/>
                <a:gd name="T95" fmla="*/ 96 h 186"/>
                <a:gd name="T96" fmla="*/ 274 w 276"/>
                <a:gd name="T97" fmla="*/ 80 h 186"/>
                <a:gd name="T98" fmla="*/ 266 w 276"/>
                <a:gd name="T99" fmla="*/ 60 h 186"/>
                <a:gd name="T100" fmla="*/ 262 w 276"/>
                <a:gd name="T101" fmla="*/ 54 h 1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186">
                  <a:moveTo>
                    <a:pt x="262" y="54"/>
                  </a:moveTo>
                  <a:lnTo>
                    <a:pt x="234" y="22"/>
                  </a:lnTo>
                  <a:lnTo>
                    <a:pt x="216" y="2"/>
                  </a:lnTo>
                  <a:lnTo>
                    <a:pt x="198" y="0"/>
                  </a:lnTo>
                  <a:lnTo>
                    <a:pt x="156" y="0"/>
                  </a:lnTo>
                  <a:lnTo>
                    <a:pt x="136" y="2"/>
                  </a:lnTo>
                  <a:lnTo>
                    <a:pt x="122" y="6"/>
                  </a:lnTo>
                  <a:lnTo>
                    <a:pt x="116" y="10"/>
                  </a:lnTo>
                  <a:lnTo>
                    <a:pt x="114" y="12"/>
                  </a:lnTo>
                  <a:lnTo>
                    <a:pt x="110" y="22"/>
                  </a:lnTo>
                  <a:lnTo>
                    <a:pt x="104" y="32"/>
                  </a:lnTo>
                  <a:lnTo>
                    <a:pt x="98" y="38"/>
                  </a:lnTo>
                  <a:lnTo>
                    <a:pt x="92" y="44"/>
                  </a:lnTo>
                  <a:lnTo>
                    <a:pt x="80" y="50"/>
                  </a:lnTo>
                  <a:lnTo>
                    <a:pt x="76" y="52"/>
                  </a:lnTo>
                  <a:lnTo>
                    <a:pt x="76" y="74"/>
                  </a:lnTo>
                  <a:lnTo>
                    <a:pt x="72" y="88"/>
                  </a:lnTo>
                  <a:lnTo>
                    <a:pt x="70" y="96"/>
                  </a:lnTo>
                  <a:lnTo>
                    <a:pt x="68" y="100"/>
                  </a:lnTo>
                  <a:lnTo>
                    <a:pt x="62" y="96"/>
                  </a:lnTo>
                  <a:lnTo>
                    <a:pt x="56" y="96"/>
                  </a:lnTo>
                  <a:lnTo>
                    <a:pt x="44" y="96"/>
                  </a:lnTo>
                  <a:lnTo>
                    <a:pt x="32" y="100"/>
                  </a:lnTo>
                  <a:lnTo>
                    <a:pt x="20" y="106"/>
                  </a:lnTo>
                  <a:lnTo>
                    <a:pt x="12" y="110"/>
                  </a:lnTo>
                  <a:lnTo>
                    <a:pt x="8" y="112"/>
                  </a:lnTo>
                  <a:lnTo>
                    <a:pt x="6" y="110"/>
                  </a:lnTo>
                  <a:lnTo>
                    <a:pt x="4" y="112"/>
                  </a:lnTo>
                  <a:lnTo>
                    <a:pt x="6" y="112"/>
                  </a:lnTo>
                  <a:lnTo>
                    <a:pt x="0" y="118"/>
                  </a:lnTo>
                  <a:lnTo>
                    <a:pt x="0" y="122"/>
                  </a:lnTo>
                  <a:lnTo>
                    <a:pt x="2" y="126"/>
                  </a:lnTo>
                  <a:lnTo>
                    <a:pt x="8" y="126"/>
                  </a:lnTo>
                  <a:lnTo>
                    <a:pt x="14" y="128"/>
                  </a:lnTo>
                  <a:lnTo>
                    <a:pt x="24" y="136"/>
                  </a:lnTo>
                  <a:lnTo>
                    <a:pt x="36" y="148"/>
                  </a:lnTo>
                  <a:lnTo>
                    <a:pt x="42" y="150"/>
                  </a:lnTo>
                  <a:lnTo>
                    <a:pt x="48" y="154"/>
                  </a:lnTo>
                  <a:lnTo>
                    <a:pt x="56" y="162"/>
                  </a:lnTo>
                  <a:lnTo>
                    <a:pt x="56" y="172"/>
                  </a:lnTo>
                  <a:lnTo>
                    <a:pt x="58" y="186"/>
                  </a:lnTo>
                  <a:lnTo>
                    <a:pt x="72" y="170"/>
                  </a:lnTo>
                  <a:lnTo>
                    <a:pt x="84" y="160"/>
                  </a:lnTo>
                  <a:lnTo>
                    <a:pt x="96" y="154"/>
                  </a:lnTo>
                  <a:lnTo>
                    <a:pt x="106" y="150"/>
                  </a:lnTo>
                  <a:lnTo>
                    <a:pt x="112" y="148"/>
                  </a:lnTo>
                  <a:lnTo>
                    <a:pt x="118" y="148"/>
                  </a:lnTo>
                  <a:lnTo>
                    <a:pt x="122" y="150"/>
                  </a:lnTo>
                  <a:lnTo>
                    <a:pt x="128" y="154"/>
                  </a:lnTo>
                  <a:lnTo>
                    <a:pt x="134" y="154"/>
                  </a:lnTo>
                  <a:lnTo>
                    <a:pt x="138" y="154"/>
                  </a:lnTo>
                  <a:lnTo>
                    <a:pt x="142" y="154"/>
                  </a:lnTo>
                  <a:lnTo>
                    <a:pt x="146" y="146"/>
                  </a:lnTo>
                  <a:lnTo>
                    <a:pt x="152" y="134"/>
                  </a:lnTo>
                  <a:lnTo>
                    <a:pt x="156" y="130"/>
                  </a:lnTo>
                  <a:lnTo>
                    <a:pt x="160" y="126"/>
                  </a:lnTo>
                  <a:lnTo>
                    <a:pt x="164" y="124"/>
                  </a:lnTo>
                  <a:lnTo>
                    <a:pt x="170" y="122"/>
                  </a:lnTo>
                  <a:lnTo>
                    <a:pt x="180" y="122"/>
                  </a:lnTo>
                  <a:lnTo>
                    <a:pt x="184" y="124"/>
                  </a:lnTo>
                  <a:lnTo>
                    <a:pt x="200" y="122"/>
                  </a:lnTo>
                  <a:lnTo>
                    <a:pt x="210" y="118"/>
                  </a:lnTo>
                  <a:lnTo>
                    <a:pt x="216" y="114"/>
                  </a:lnTo>
                  <a:lnTo>
                    <a:pt x="216" y="112"/>
                  </a:lnTo>
                  <a:lnTo>
                    <a:pt x="220" y="108"/>
                  </a:lnTo>
                  <a:lnTo>
                    <a:pt x="224" y="104"/>
                  </a:lnTo>
                  <a:lnTo>
                    <a:pt x="226" y="104"/>
                  </a:lnTo>
                  <a:lnTo>
                    <a:pt x="230" y="104"/>
                  </a:lnTo>
                  <a:lnTo>
                    <a:pt x="236" y="108"/>
                  </a:lnTo>
                  <a:lnTo>
                    <a:pt x="238" y="110"/>
                  </a:lnTo>
                  <a:lnTo>
                    <a:pt x="246" y="114"/>
                  </a:lnTo>
                  <a:lnTo>
                    <a:pt x="252" y="116"/>
                  </a:lnTo>
                  <a:lnTo>
                    <a:pt x="258" y="114"/>
                  </a:lnTo>
                  <a:lnTo>
                    <a:pt x="262" y="112"/>
                  </a:lnTo>
                  <a:lnTo>
                    <a:pt x="266" y="106"/>
                  </a:lnTo>
                  <a:lnTo>
                    <a:pt x="266" y="104"/>
                  </a:lnTo>
                  <a:lnTo>
                    <a:pt x="272" y="96"/>
                  </a:lnTo>
                  <a:lnTo>
                    <a:pt x="276" y="88"/>
                  </a:lnTo>
                  <a:lnTo>
                    <a:pt x="274" y="80"/>
                  </a:lnTo>
                  <a:lnTo>
                    <a:pt x="272" y="72"/>
                  </a:lnTo>
                  <a:lnTo>
                    <a:pt x="266" y="60"/>
                  </a:lnTo>
                  <a:lnTo>
                    <a:pt x="262" y="54"/>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83" name="Freeform 103"/>
            <p:cNvSpPr>
              <a:spLocks/>
            </p:cNvSpPr>
            <p:nvPr/>
          </p:nvSpPr>
          <p:spPr bwMode="auto">
            <a:xfrm>
              <a:off x="8063262" y="4446992"/>
              <a:ext cx="871605" cy="852801"/>
            </a:xfrm>
            <a:custGeom>
              <a:avLst/>
              <a:gdLst>
                <a:gd name="T0" fmla="*/ 272 w 274"/>
                <a:gd name="T1" fmla="*/ 148 h 268"/>
                <a:gd name="T2" fmla="*/ 254 w 274"/>
                <a:gd name="T3" fmla="*/ 136 h 268"/>
                <a:gd name="T4" fmla="*/ 232 w 274"/>
                <a:gd name="T5" fmla="*/ 110 h 268"/>
                <a:gd name="T6" fmla="*/ 210 w 274"/>
                <a:gd name="T7" fmla="*/ 72 h 268"/>
                <a:gd name="T8" fmla="*/ 202 w 274"/>
                <a:gd name="T9" fmla="*/ 48 h 268"/>
                <a:gd name="T10" fmla="*/ 194 w 274"/>
                <a:gd name="T11" fmla="*/ 38 h 268"/>
                <a:gd name="T12" fmla="*/ 178 w 274"/>
                <a:gd name="T13" fmla="*/ 28 h 268"/>
                <a:gd name="T14" fmla="*/ 140 w 274"/>
                <a:gd name="T15" fmla="*/ 16 h 268"/>
                <a:gd name="T16" fmla="*/ 140 w 274"/>
                <a:gd name="T17" fmla="*/ 16 h 268"/>
                <a:gd name="T18" fmla="*/ 130 w 274"/>
                <a:gd name="T19" fmla="*/ 26 h 268"/>
                <a:gd name="T20" fmla="*/ 118 w 274"/>
                <a:gd name="T21" fmla="*/ 30 h 268"/>
                <a:gd name="T22" fmla="*/ 96 w 274"/>
                <a:gd name="T23" fmla="*/ 22 h 268"/>
                <a:gd name="T24" fmla="*/ 78 w 274"/>
                <a:gd name="T25" fmla="*/ 8 h 268"/>
                <a:gd name="T26" fmla="*/ 70 w 274"/>
                <a:gd name="T27" fmla="*/ 0 h 268"/>
                <a:gd name="T28" fmla="*/ 54 w 274"/>
                <a:gd name="T29" fmla="*/ 0 h 268"/>
                <a:gd name="T30" fmla="*/ 38 w 274"/>
                <a:gd name="T31" fmla="*/ 4 h 268"/>
                <a:gd name="T32" fmla="*/ 28 w 274"/>
                <a:gd name="T33" fmla="*/ 14 h 268"/>
                <a:gd name="T34" fmla="*/ 26 w 274"/>
                <a:gd name="T35" fmla="*/ 26 h 268"/>
                <a:gd name="T36" fmla="*/ 40 w 274"/>
                <a:gd name="T37" fmla="*/ 48 h 268"/>
                <a:gd name="T38" fmla="*/ 44 w 274"/>
                <a:gd name="T39" fmla="*/ 56 h 268"/>
                <a:gd name="T40" fmla="*/ 48 w 274"/>
                <a:gd name="T41" fmla="*/ 72 h 268"/>
                <a:gd name="T42" fmla="*/ 42 w 274"/>
                <a:gd name="T43" fmla="*/ 84 h 268"/>
                <a:gd name="T44" fmla="*/ 34 w 274"/>
                <a:gd name="T45" fmla="*/ 88 h 268"/>
                <a:gd name="T46" fmla="*/ 18 w 274"/>
                <a:gd name="T47" fmla="*/ 88 h 268"/>
                <a:gd name="T48" fmla="*/ 0 w 274"/>
                <a:gd name="T49" fmla="*/ 114 h 268"/>
                <a:gd name="T50" fmla="*/ 8 w 274"/>
                <a:gd name="T51" fmla="*/ 118 h 268"/>
                <a:gd name="T52" fmla="*/ 36 w 274"/>
                <a:gd name="T53" fmla="*/ 118 h 268"/>
                <a:gd name="T54" fmla="*/ 38 w 274"/>
                <a:gd name="T55" fmla="*/ 116 h 268"/>
                <a:gd name="T56" fmla="*/ 44 w 274"/>
                <a:gd name="T57" fmla="*/ 118 h 268"/>
                <a:gd name="T58" fmla="*/ 50 w 274"/>
                <a:gd name="T59" fmla="*/ 124 h 268"/>
                <a:gd name="T60" fmla="*/ 54 w 274"/>
                <a:gd name="T61" fmla="*/ 146 h 268"/>
                <a:gd name="T62" fmla="*/ 56 w 274"/>
                <a:gd name="T63" fmla="*/ 158 h 268"/>
                <a:gd name="T64" fmla="*/ 64 w 274"/>
                <a:gd name="T65" fmla="*/ 176 h 268"/>
                <a:gd name="T66" fmla="*/ 80 w 274"/>
                <a:gd name="T67" fmla="*/ 186 h 268"/>
                <a:gd name="T68" fmla="*/ 86 w 274"/>
                <a:gd name="T69" fmla="*/ 186 h 268"/>
                <a:gd name="T70" fmla="*/ 90 w 274"/>
                <a:gd name="T71" fmla="*/ 190 h 268"/>
                <a:gd name="T72" fmla="*/ 94 w 274"/>
                <a:gd name="T73" fmla="*/ 210 h 268"/>
                <a:gd name="T74" fmla="*/ 98 w 274"/>
                <a:gd name="T75" fmla="*/ 216 h 268"/>
                <a:gd name="T76" fmla="*/ 112 w 274"/>
                <a:gd name="T77" fmla="*/ 236 h 268"/>
                <a:gd name="T78" fmla="*/ 132 w 274"/>
                <a:gd name="T79" fmla="*/ 250 h 268"/>
                <a:gd name="T80" fmla="*/ 144 w 274"/>
                <a:gd name="T81" fmla="*/ 254 h 268"/>
                <a:gd name="T82" fmla="*/ 160 w 274"/>
                <a:gd name="T83" fmla="*/ 256 h 268"/>
                <a:gd name="T84" fmla="*/ 166 w 274"/>
                <a:gd name="T85" fmla="*/ 258 h 268"/>
                <a:gd name="T86" fmla="*/ 168 w 274"/>
                <a:gd name="T87" fmla="*/ 266 h 268"/>
                <a:gd name="T88" fmla="*/ 174 w 274"/>
                <a:gd name="T89" fmla="*/ 268 h 268"/>
                <a:gd name="T90" fmla="*/ 184 w 274"/>
                <a:gd name="T91" fmla="*/ 268 h 268"/>
                <a:gd name="T92" fmla="*/ 190 w 274"/>
                <a:gd name="T93" fmla="*/ 248 h 268"/>
                <a:gd name="T94" fmla="*/ 182 w 274"/>
                <a:gd name="T95" fmla="*/ 250 h 268"/>
                <a:gd name="T96" fmla="*/ 172 w 274"/>
                <a:gd name="T97" fmla="*/ 242 h 268"/>
                <a:gd name="T98" fmla="*/ 170 w 274"/>
                <a:gd name="T99" fmla="*/ 236 h 268"/>
                <a:gd name="T100" fmla="*/ 168 w 274"/>
                <a:gd name="T101" fmla="*/ 220 h 268"/>
                <a:gd name="T102" fmla="*/ 174 w 274"/>
                <a:gd name="T103" fmla="*/ 216 h 268"/>
                <a:gd name="T104" fmla="*/ 180 w 274"/>
                <a:gd name="T105" fmla="*/ 220 h 268"/>
                <a:gd name="T106" fmla="*/ 196 w 274"/>
                <a:gd name="T107" fmla="*/ 222 h 268"/>
                <a:gd name="T108" fmla="*/ 204 w 274"/>
                <a:gd name="T109" fmla="*/ 218 h 268"/>
                <a:gd name="T110" fmla="*/ 208 w 274"/>
                <a:gd name="T111" fmla="*/ 226 h 268"/>
                <a:gd name="T112" fmla="*/ 212 w 274"/>
                <a:gd name="T113" fmla="*/ 230 h 268"/>
                <a:gd name="T114" fmla="*/ 234 w 274"/>
                <a:gd name="T115" fmla="*/ 218 h 268"/>
                <a:gd name="T116" fmla="*/ 242 w 274"/>
                <a:gd name="T117" fmla="*/ 212 h 268"/>
                <a:gd name="T118" fmla="*/ 256 w 274"/>
                <a:gd name="T119" fmla="*/ 194 h 268"/>
                <a:gd name="T120" fmla="*/ 272 w 274"/>
                <a:gd name="T121" fmla="*/ 152 h 268"/>
                <a:gd name="T122" fmla="*/ 274 w 274"/>
                <a:gd name="T123" fmla="*/ 150 h 26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4" h="268">
                  <a:moveTo>
                    <a:pt x="272" y="148"/>
                  </a:moveTo>
                  <a:lnTo>
                    <a:pt x="272" y="148"/>
                  </a:lnTo>
                  <a:lnTo>
                    <a:pt x="264" y="144"/>
                  </a:lnTo>
                  <a:lnTo>
                    <a:pt x="254" y="136"/>
                  </a:lnTo>
                  <a:lnTo>
                    <a:pt x="244" y="124"/>
                  </a:lnTo>
                  <a:lnTo>
                    <a:pt x="232" y="110"/>
                  </a:lnTo>
                  <a:lnTo>
                    <a:pt x="222" y="94"/>
                  </a:lnTo>
                  <a:lnTo>
                    <a:pt x="210" y="72"/>
                  </a:lnTo>
                  <a:lnTo>
                    <a:pt x="202" y="48"/>
                  </a:lnTo>
                  <a:lnTo>
                    <a:pt x="200" y="46"/>
                  </a:lnTo>
                  <a:lnTo>
                    <a:pt x="194" y="38"/>
                  </a:lnTo>
                  <a:lnTo>
                    <a:pt x="184" y="30"/>
                  </a:lnTo>
                  <a:lnTo>
                    <a:pt x="178" y="28"/>
                  </a:lnTo>
                  <a:lnTo>
                    <a:pt x="170" y="26"/>
                  </a:lnTo>
                  <a:lnTo>
                    <a:pt x="140" y="16"/>
                  </a:lnTo>
                  <a:lnTo>
                    <a:pt x="134" y="22"/>
                  </a:lnTo>
                  <a:lnTo>
                    <a:pt x="130" y="26"/>
                  </a:lnTo>
                  <a:lnTo>
                    <a:pt x="124" y="28"/>
                  </a:lnTo>
                  <a:lnTo>
                    <a:pt x="118" y="30"/>
                  </a:lnTo>
                  <a:lnTo>
                    <a:pt x="108" y="28"/>
                  </a:lnTo>
                  <a:lnTo>
                    <a:pt x="96" y="22"/>
                  </a:lnTo>
                  <a:lnTo>
                    <a:pt x="86" y="14"/>
                  </a:lnTo>
                  <a:lnTo>
                    <a:pt x="78" y="8"/>
                  </a:lnTo>
                  <a:lnTo>
                    <a:pt x="70" y="0"/>
                  </a:lnTo>
                  <a:lnTo>
                    <a:pt x="62" y="0"/>
                  </a:lnTo>
                  <a:lnTo>
                    <a:pt x="54" y="0"/>
                  </a:lnTo>
                  <a:lnTo>
                    <a:pt x="46" y="0"/>
                  </a:lnTo>
                  <a:lnTo>
                    <a:pt x="38" y="4"/>
                  </a:lnTo>
                  <a:lnTo>
                    <a:pt x="30" y="10"/>
                  </a:lnTo>
                  <a:lnTo>
                    <a:pt x="28" y="14"/>
                  </a:lnTo>
                  <a:lnTo>
                    <a:pt x="26" y="20"/>
                  </a:lnTo>
                  <a:lnTo>
                    <a:pt x="26" y="26"/>
                  </a:lnTo>
                  <a:lnTo>
                    <a:pt x="26" y="32"/>
                  </a:lnTo>
                  <a:lnTo>
                    <a:pt x="40" y="48"/>
                  </a:lnTo>
                  <a:lnTo>
                    <a:pt x="44" y="56"/>
                  </a:lnTo>
                  <a:lnTo>
                    <a:pt x="46" y="64"/>
                  </a:lnTo>
                  <a:lnTo>
                    <a:pt x="48" y="72"/>
                  </a:lnTo>
                  <a:lnTo>
                    <a:pt x="46" y="80"/>
                  </a:lnTo>
                  <a:lnTo>
                    <a:pt x="42" y="84"/>
                  </a:lnTo>
                  <a:lnTo>
                    <a:pt x="38" y="86"/>
                  </a:lnTo>
                  <a:lnTo>
                    <a:pt x="34" y="88"/>
                  </a:lnTo>
                  <a:lnTo>
                    <a:pt x="26" y="90"/>
                  </a:lnTo>
                  <a:lnTo>
                    <a:pt x="18" y="88"/>
                  </a:lnTo>
                  <a:lnTo>
                    <a:pt x="6" y="88"/>
                  </a:lnTo>
                  <a:lnTo>
                    <a:pt x="0" y="114"/>
                  </a:lnTo>
                  <a:lnTo>
                    <a:pt x="8" y="118"/>
                  </a:lnTo>
                  <a:lnTo>
                    <a:pt x="20" y="118"/>
                  </a:lnTo>
                  <a:lnTo>
                    <a:pt x="36" y="118"/>
                  </a:lnTo>
                  <a:lnTo>
                    <a:pt x="38" y="116"/>
                  </a:lnTo>
                  <a:lnTo>
                    <a:pt x="42" y="116"/>
                  </a:lnTo>
                  <a:lnTo>
                    <a:pt x="44" y="118"/>
                  </a:lnTo>
                  <a:lnTo>
                    <a:pt x="48" y="120"/>
                  </a:lnTo>
                  <a:lnTo>
                    <a:pt x="50" y="124"/>
                  </a:lnTo>
                  <a:lnTo>
                    <a:pt x="52" y="132"/>
                  </a:lnTo>
                  <a:lnTo>
                    <a:pt x="54" y="146"/>
                  </a:lnTo>
                  <a:lnTo>
                    <a:pt x="56" y="158"/>
                  </a:lnTo>
                  <a:lnTo>
                    <a:pt x="58" y="168"/>
                  </a:lnTo>
                  <a:lnTo>
                    <a:pt x="64" y="176"/>
                  </a:lnTo>
                  <a:lnTo>
                    <a:pt x="70" y="180"/>
                  </a:lnTo>
                  <a:lnTo>
                    <a:pt x="80" y="186"/>
                  </a:lnTo>
                  <a:lnTo>
                    <a:pt x="86" y="186"/>
                  </a:lnTo>
                  <a:lnTo>
                    <a:pt x="88" y="188"/>
                  </a:lnTo>
                  <a:lnTo>
                    <a:pt x="90" y="190"/>
                  </a:lnTo>
                  <a:lnTo>
                    <a:pt x="94" y="198"/>
                  </a:lnTo>
                  <a:lnTo>
                    <a:pt x="94" y="210"/>
                  </a:lnTo>
                  <a:lnTo>
                    <a:pt x="98" y="216"/>
                  </a:lnTo>
                  <a:lnTo>
                    <a:pt x="104" y="230"/>
                  </a:lnTo>
                  <a:lnTo>
                    <a:pt x="112" y="236"/>
                  </a:lnTo>
                  <a:lnTo>
                    <a:pt x="120" y="244"/>
                  </a:lnTo>
                  <a:lnTo>
                    <a:pt x="132" y="250"/>
                  </a:lnTo>
                  <a:lnTo>
                    <a:pt x="144" y="254"/>
                  </a:lnTo>
                  <a:lnTo>
                    <a:pt x="160" y="256"/>
                  </a:lnTo>
                  <a:lnTo>
                    <a:pt x="166" y="258"/>
                  </a:lnTo>
                  <a:lnTo>
                    <a:pt x="166" y="262"/>
                  </a:lnTo>
                  <a:lnTo>
                    <a:pt x="168" y="266"/>
                  </a:lnTo>
                  <a:lnTo>
                    <a:pt x="172" y="268"/>
                  </a:lnTo>
                  <a:lnTo>
                    <a:pt x="174" y="268"/>
                  </a:lnTo>
                  <a:lnTo>
                    <a:pt x="182" y="268"/>
                  </a:lnTo>
                  <a:lnTo>
                    <a:pt x="184" y="268"/>
                  </a:lnTo>
                  <a:lnTo>
                    <a:pt x="190" y="248"/>
                  </a:lnTo>
                  <a:lnTo>
                    <a:pt x="188" y="250"/>
                  </a:lnTo>
                  <a:lnTo>
                    <a:pt x="182" y="250"/>
                  </a:lnTo>
                  <a:lnTo>
                    <a:pt x="176" y="246"/>
                  </a:lnTo>
                  <a:lnTo>
                    <a:pt x="172" y="242"/>
                  </a:lnTo>
                  <a:lnTo>
                    <a:pt x="170" y="236"/>
                  </a:lnTo>
                  <a:lnTo>
                    <a:pt x="168" y="226"/>
                  </a:lnTo>
                  <a:lnTo>
                    <a:pt x="168" y="220"/>
                  </a:lnTo>
                  <a:lnTo>
                    <a:pt x="172" y="218"/>
                  </a:lnTo>
                  <a:lnTo>
                    <a:pt x="174" y="216"/>
                  </a:lnTo>
                  <a:lnTo>
                    <a:pt x="180" y="220"/>
                  </a:lnTo>
                  <a:lnTo>
                    <a:pt x="186" y="222"/>
                  </a:lnTo>
                  <a:lnTo>
                    <a:pt x="196" y="222"/>
                  </a:lnTo>
                  <a:lnTo>
                    <a:pt x="202" y="220"/>
                  </a:lnTo>
                  <a:lnTo>
                    <a:pt x="204" y="218"/>
                  </a:lnTo>
                  <a:lnTo>
                    <a:pt x="208" y="226"/>
                  </a:lnTo>
                  <a:lnTo>
                    <a:pt x="210" y="228"/>
                  </a:lnTo>
                  <a:lnTo>
                    <a:pt x="212" y="230"/>
                  </a:lnTo>
                  <a:lnTo>
                    <a:pt x="220" y="228"/>
                  </a:lnTo>
                  <a:lnTo>
                    <a:pt x="234" y="218"/>
                  </a:lnTo>
                  <a:lnTo>
                    <a:pt x="242" y="212"/>
                  </a:lnTo>
                  <a:lnTo>
                    <a:pt x="250" y="204"/>
                  </a:lnTo>
                  <a:lnTo>
                    <a:pt x="256" y="194"/>
                  </a:lnTo>
                  <a:lnTo>
                    <a:pt x="260" y="184"/>
                  </a:lnTo>
                  <a:lnTo>
                    <a:pt x="272" y="152"/>
                  </a:lnTo>
                  <a:lnTo>
                    <a:pt x="274" y="150"/>
                  </a:lnTo>
                  <a:lnTo>
                    <a:pt x="272" y="148"/>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sp>
          <p:nvSpPr>
            <p:cNvPr id="84" name="Freeform 104"/>
            <p:cNvSpPr>
              <a:spLocks/>
            </p:cNvSpPr>
            <p:nvPr/>
          </p:nvSpPr>
          <p:spPr bwMode="auto">
            <a:xfrm>
              <a:off x="7153485" y="4529726"/>
              <a:ext cx="1374209" cy="1317387"/>
            </a:xfrm>
            <a:custGeom>
              <a:avLst/>
              <a:gdLst>
                <a:gd name="T0" fmla="*/ 376 w 432"/>
                <a:gd name="T1" fmla="*/ 164 h 414"/>
                <a:gd name="T2" fmla="*/ 368 w 432"/>
                <a:gd name="T3" fmla="*/ 160 h 414"/>
                <a:gd name="T4" fmla="*/ 342 w 432"/>
                <a:gd name="T5" fmla="*/ 132 h 414"/>
                <a:gd name="T6" fmla="*/ 338 w 432"/>
                <a:gd name="T7" fmla="*/ 98 h 414"/>
                <a:gd name="T8" fmla="*/ 324 w 432"/>
                <a:gd name="T9" fmla="*/ 90 h 414"/>
                <a:gd name="T10" fmla="*/ 294 w 432"/>
                <a:gd name="T11" fmla="*/ 92 h 414"/>
                <a:gd name="T12" fmla="*/ 280 w 432"/>
                <a:gd name="T13" fmla="*/ 90 h 414"/>
                <a:gd name="T14" fmla="*/ 234 w 432"/>
                <a:gd name="T15" fmla="*/ 78 h 414"/>
                <a:gd name="T16" fmla="*/ 220 w 432"/>
                <a:gd name="T17" fmla="*/ 84 h 414"/>
                <a:gd name="T18" fmla="*/ 194 w 432"/>
                <a:gd name="T19" fmla="*/ 86 h 414"/>
                <a:gd name="T20" fmla="*/ 190 w 432"/>
                <a:gd name="T21" fmla="*/ 70 h 414"/>
                <a:gd name="T22" fmla="*/ 168 w 432"/>
                <a:gd name="T23" fmla="*/ 40 h 414"/>
                <a:gd name="T24" fmla="*/ 122 w 432"/>
                <a:gd name="T25" fmla="*/ 0 h 414"/>
                <a:gd name="T26" fmla="*/ 100 w 432"/>
                <a:gd name="T27" fmla="*/ 6 h 414"/>
                <a:gd name="T28" fmla="*/ 94 w 432"/>
                <a:gd name="T29" fmla="*/ 26 h 414"/>
                <a:gd name="T30" fmla="*/ 122 w 432"/>
                <a:gd name="T31" fmla="*/ 28 h 414"/>
                <a:gd name="T32" fmla="*/ 148 w 432"/>
                <a:gd name="T33" fmla="*/ 44 h 414"/>
                <a:gd name="T34" fmla="*/ 136 w 432"/>
                <a:gd name="T35" fmla="*/ 68 h 414"/>
                <a:gd name="T36" fmla="*/ 86 w 432"/>
                <a:gd name="T37" fmla="*/ 104 h 414"/>
                <a:gd name="T38" fmla="*/ 62 w 432"/>
                <a:gd name="T39" fmla="*/ 118 h 414"/>
                <a:gd name="T40" fmla="*/ 12 w 432"/>
                <a:gd name="T41" fmla="*/ 146 h 414"/>
                <a:gd name="T42" fmla="*/ 0 w 432"/>
                <a:gd name="T43" fmla="*/ 168 h 414"/>
                <a:gd name="T44" fmla="*/ 16 w 432"/>
                <a:gd name="T45" fmla="*/ 204 h 414"/>
                <a:gd name="T46" fmla="*/ 36 w 432"/>
                <a:gd name="T47" fmla="*/ 214 h 414"/>
                <a:gd name="T48" fmla="*/ 46 w 432"/>
                <a:gd name="T49" fmla="*/ 228 h 414"/>
                <a:gd name="T50" fmla="*/ 42 w 432"/>
                <a:gd name="T51" fmla="*/ 242 h 414"/>
                <a:gd name="T52" fmla="*/ 54 w 432"/>
                <a:gd name="T53" fmla="*/ 264 h 414"/>
                <a:gd name="T54" fmla="*/ 66 w 432"/>
                <a:gd name="T55" fmla="*/ 278 h 414"/>
                <a:gd name="T56" fmla="*/ 44 w 432"/>
                <a:gd name="T57" fmla="*/ 310 h 414"/>
                <a:gd name="T58" fmla="*/ 34 w 432"/>
                <a:gd name="T59" fmla="*/ 330 h 414"/>
                <a:gd name="T60" fmla="*/ 38 w 432"/>
                <a:gd name="T61" fmla="*/ 344 h 414"/>
                <a:gd name="T62" fmla="*/ 52 w 432"/>
                <a:gd name="T63" fmla="*/ 360 h 414"/>
                <a:gd name="T64" fmla="*/ 48 w 432"/>
                <a:gd name="T65" fmla="*/ 380 h 414"/>
                <a:gd name="T66" fmla="*/ 66 w 432"/>
                <a:gd name="T67" fmla="*/ 402 h 414"/>
                <a:gd name="T68" fmla="*/ 90 w 432"/>
                <a:gd name="T69" fmla="*/ 398 h 414"/>
                <a:gd name="T70" fmla="*/ 104 w 432"/>
                <a:gd name="T71" fmla="*/ 412 h 414"/>
                <a:gd name="T72" fmla="*/ 130 w 432"/>
                <a:gd name="T73" fmla="*/ 400 h 414"/>
                <a:gd name="T74" fmla="*/ 160 w 432"/>
                <a:gd name="T75" fmla="*/ 362 h 414"/>
                <a:gd name="T76" fmla="*/ 182 w 432"/>
                <a:gd name="T77" fmla="*/ 352 h 414"/>
                <a:gd name="T78" fmla="*/ 206 w 432"/>
                <a:gd name="T79" fmla="*/ 340 h 414"/>
                <a:gd name="T80" fmla="*/ 218 w 432"/>
                <a:gd name="T81" fmla="*/ 316 h 414"/>
                <a:gd name="T82" fmla="*/ 262 w 432"/>
                <a:gd name="T83" fmla="*/ 310 h 414"/>
                <a:gd name="T84" fmla="*/ 302 w 432"/>
                <a:gd name="T85" fmla="*/ 304 h 414"/>
                <a:gd name="T86" fmla="*/ 312 w 432"/>
                <a:gd name="T87" fmla="*/ 292 h 414"/>
                <a:gd name="T88" fmla="*/ 336 w 432"/>
                <a:gd name="T89" fmla="*/ 286 h 414"/>
                <a:gd name="T90" fmla="*/ 352 w 432"/>
                <a:gd name="T91" fmla="*/ 294 h 414"/>
                <a:gd name="T92" fmla="*/ 390 w 432"/>
                <a:gd name="T93" fmla="*/ 280 h 414"/>
                <a:gd name="T94" fmla="*/ 398 w 432"/>
                <a:gd name="T95" fmla="*/ 266 h 414"/>
                <a:gd name="T96" fmla="*/ 396 w 432"/>
                <a:gd name="T97" fmla="*/ 250 h 414"/>
                <a:gd name="T98" fmla="*/ 410 w 432"/>
                <a:gd name="T99" fmla="*/ 244 h 414"/>
                <a:gd name="T100" fmla="*/ 410 w 432"/>
                <a:gd name="T101" fmla="*/ 230 h 414"/>
                <a:gd name="T102" fmla="*/ 432 w 432"/>
                <a:gd name="T103" fmla="*/ 228 h 414"/>
                <a:gd name="T104" fmla="*/ 398 w 432"/>
                <a:gd name="T105" fmla="*/ 210 h 414"/>
                <a:gd name="T106" fmla="*/ 382 w 432"/>
                <a:gd name="T107" fmla="*/ 184 h 4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32" h="414">
                  <a:moveTo>
                    <a:pt x="382" y="184"/>
                  </a:moveTo>
                  <a:lnTo>
                    <a:pt x="382" y="184"/>
                  </a:lnTo>
                  <a:lnTo>
                    <a:pt x="380" y="172"/>
                  </a:lnTo>
                  <a:lnTo>
                    <a:pt x="376" y="164"/>
                  </a:lnTo>
                  <a:lnTo>
                    <a:pt x="374" y="162"/>
                  </a:lnTo>
                  <a:lnTo>
                    <a:pt x="372" y="160"/>
                  </a:lnTo>
                  <a:lnTo>
                    <a:pt x="368" y="160"/>
                  </a:lnTo>
                  <a:lnTo>
                    <a:pt x="356" y="154"/>
                  </a:lnTo>
                  <a:lnTo>
                    <a:pt x="350" y="150"/>
                  </a:lnTo>
                  <a:lnTo>
                    <a:pt x="344" y="142"/>
                  </a:lnTo>
                  <a:lnTo>
                    <a:pt x="342" y="132"/>
                  </a:lnTo>
                  <a:lnTo>
                    <a:pt x="340" y="120"/>
                  </a:lnTo>
                  <a:lnTo>
                    <a:pt x="340" y="106"/>
                  </a:lnTo>
                  <a:lnTo>
                    <a:pt x="338" y="98"/>
                  </a:lnTo>
                  <a:lnTo>
                    <a:pt x="334" y="94"/>
                  </a:lnTo>
                  <a:lnTo>
                    <a:pt x="330" y="92"/>
                  </a:lnTo>
                  <a:lnTo>
                    <a:pt x="328" y="90"/>
                  </a:lnTo>
                  <a:lnTo>
                    <a:pt x="324" y="90"/>
                  </a:lnTo>
                  <a:lnTo>
                    <a:pt x="322" y="92"/>
                  </a:lnTo>
                  <a:lnTo>
                    <a:pt x="306" y="92"/>
                  </a:lnTo>
                  <a:lnTo>
                    <a:pt x="294" y="92"/>
                  </a:lnTo>
                  <a:lnTo>
                    <a:pt x="286" y="88"/>
                  </a:lnTo>
                  <a:lnTo>
                    <a:pt x="284" y="88"/>
                  </a:lnTo>
                  <a:lnTo>
                    <a:pt x="280" y="90"/>
                  </a:lnTo>
                  <a:lnTo>
                    <a:pt x="266" y="82"/>
                  </a:lnTo>
                  <a:lnTo>
                    <a:pt x="254" y="78"/>
                  </a:lnTo>
                  <a:lnTo>
                    <a:pt x="244" y="76"/>
                  </a:lnTo>
                  <a:lnTo>
                    <a:pt x="234" y="78"/>
                  </a:lnTo>
                  <a:lnTo>
                    <a:pt x="228" y="80"/>
                  </a:lnTo>
                  <a:lnTo>
                    <a:pt x="222" y="82"/>
                  </a:lnTo>
                  <a:lnTo>
                    <a:pt x="220" y="84"/>
                  </a:lnTo>
                  <a:lnTo>
                    <a:pt x="214" y="86"/>
                  </a:lnTo>
                  <a:lnTo>
                    <a:pt x="204" y="88"/>
                  </a:lnTo>
                  <a:lnTo>
                    <a:pt x="198" y="88"/>
                  </a:lnTo>
                  <a:lnTo>
                    <a:pt x="194" y="86"/>
                  </a:lnTo>
                  <a:lnTo>
                    <a:pt x="190" y="82"/>
                  </a:lnTo>
                  <a:lnTo>
                    <a:pt x="190" y="76"/>
                  </a:lnTo>
                  <a:lnTo>
                    <a:pt x="190" y="70"/>
                  </a:lnTo>
                  <a:lnTo>
                    <a:pt x="188" y="62"/>
                  </a:lnTo>
                  <a:lnTo>
                    <a:pt x="180" y="52"/>
                  </a:lnTo>
                  <a:lnTo>
                    <a:pt x="172" y="44"/>
                  </a:lnTo>
                  <a:lnTo>
                    <a:pt x="168" y="40"/>
                  </a:lnTo>
                  <a:lnTo>
                    <a:pt x="152" y="24"/>
                  </a:lnTo>
                  <a:lnTo>
                    <a:pt x="138" y="12"/>
                  </a:lnTo>
                  <a:lnTo>
                    <a:pt x="122" y="0"/>
                  </a:lnTo>
                  <a:lnTo>
                    <a:pt x="112" y="0"/>
                  </a:lnTo>
                  <a:lnTo>
                    <a:pt x="104" y="2"/>
                  </a:lnTo>
                  <a:lnTo>
                    <a:pt x="100" y="6"/>
                  </a:lnTo>
                  <a:lnTo>
                    <a:pt x="96" y="10"/>
                  </a:lnTo>
                  <a:lnTo>
                    <a:pt x="92" y="20"/>
                  </a:lnTo>
                  <a:lnTo>
                    <a:pt x="92" y="24"/>
                  </a:lnTo>
                  <a:lnTo>
                    <a:pt x="94" y="26"/>
                  </a:lnTo>
                  <a:lnTo>
                    <a:pt x="104" y="26"/>
                  </a:lnTo>
                  <a:lnTo>
                    <a:pt x="122" y="28"/>
                  </a:lnTo>
                  <a:lnTo>
                    <a:pt x="130" y="30"/>
                  </a:lnTo>
                  <a:lnTo>
                    <a:pt x="138" y="34"/>
                  </a:lnTo>
                  <a:lnTo>
                    <a:pt x="144" y="38"/>
                  </a:lnTo>
                  <a:lnTo>
                    <a:pt x="148" y="44"/>
                  </a:lnTo>
                  <a:lnTo>
                    <a:pt x="148" y="52"/>
                  </a:lnTo>
                  <a:lnTo>
                    <a:pt x="144" y="62"/>
                  </a:lnTo>
                  <a:lnTo>
                    <a:pt x="136" y="68"/>
                  </a:lnTo>
                  <a:lnTo>
                    <a:pt x="114" y="82"/>
                  </a:lnTo>
                  <a:lnTo>
                    <a:pt x="96" y="94"/>
                  </a:lnTo>
                  <a:lnTo>
                    <a:pt x="90" y="100"/>
                  </a:lnTo>
                  <a:lnTo>
                    <a:pt x="86" y="104"/>
                  </a:lnTo>
                  <a:lnTo>
                    <a:pt x="84" y="110"/>
                  </a:lnTo>
                  <a:lnTo>
                    <a:pt x="78" y="112"/>
                  </a:lnTo>
                  <a:lnTo>
                    <a:pt x="62" y="118"/>
                  </a:lnTo>
                  <a:lnTo>
                    <a:pt x="40" y="120"/>
                  </a:lnTo>
                  <a:lnTo>
                    <a:pt x="24" y="134"/>
                  </a:lnTo>
                  <a:lnTo>
                    <a:pt x="12" y="146"/>
                  </a:lnTo>
                  <a:lnTo>
                    <a:pt x="6" y="154"/>
                  </a:lnTo>
                  <a:lnTo>
                    <a:pt x="0" y="162"/>
                  </a:lnTo>
                  <a:lnTo>
                    <a:pt x="0" y="168"/>
                  </a:lnTo>
                  <a:lnTo>
                    <a:pt x="2" y="180"/>
                  </a:lnTo>
                  <a:lnTo>
                    <a:pt x="6" y="194"/>
                  </a:lnTo>
                  <a:lnTo>
                    <a:pt x="10" y="200"/>
                  </a:lnTo>
                  <a:lnTo>
                    <a:pt x="16" y="204"/>
                  </a:lnTo>
                  <a:lnTo>
                    <a:pt x="22" y="210"/>
                  </a:lnTo>
                  <a:lnTo>
                    <a:pt x="28" y="212"/>
                  </a:lnTo>
                  <a:lnTo>
                    <a:pt x="36" y="214"/>
                  </a:lnTo>
                  <a:lnTo>
                    <a:pt x="42" y="216"/>
                  </a:lnTo>
                  <a:lnTo>
                    <a:pt x="44" y="220"/>
                  </a:lnTo>
                  <a:lnTo>
                    <a:pt x="46" y="222"/>
                  </a:lnTo>
                  <a:lnTo>
                    <a:pt x="46" y="228"/>
                  </a:lnTo>
                  <a:lnTo>
                    <a:pt x="46" y="230"/>
                  </a:lnTo>
                  <a:lnTo>
                    <a:pt x="44" y="232"/>
                  </a:lnTo>
                  <a:lnTo>
                    <a:pt x="42" y="242"/>
                  </a:lnTo>
                  <a:lnTo>
                    <a:pt x="42" y="246"/>
                  </a:lnTo>
                  <a:lnTo>
                    <a:pt x="44" y="252"/>
                  </a:lnTo>
                  <a:lnTo>
                    <a:pt x="48" y="258"/>
                  </a:lnTo>
                  <a:lnTo>
                    <a:pt x="54" y="264"/>
                  </a:lnTo>
                  <a:lnTo>
                    <a:pt x="62" y="268"/>
                  </a:lnTo>
                  <a:lnTo>
                    <a:pt x="64" y="272"/>
                  </a:lnTo>
                  <a:lnTo>
                    <a:pt x="66" y="278"/>
                  </a:lnTo>
                  <a:lnTo>
                    <a:pt x="66" y="284"/>
                  </a:lnTo>
                  <a:lnTo>
                    <a:pt x="62" y="290"/>
                  </a:lnTo>
                  <a:lnTo>
                    <a:pt x="58" y="296"/>
                  </a:lnTo>
                  <a:lnTo>
                    <a:pt x="44" y="310"/>
                  </a:lnTo>
                  <a:lnTo>
                    <a:pt x="38" y="318"/>
                  </a:lnTo>
                  <a:lnTo>
                    <a:pt x="34" y="324"/>
                  </a:lnTo>
                  <a:lnTo>
                    <a:pt x="34" y="330"/>
                  </a:lnTo>
                  <a:lnTo>
                    <a:pt x="34" y="334"/>
                  </a:lnTo>
                  <a:lnTo>
                    <a:pt x="36" y="342"/>
                  </a:lnTo>
                  <a:lnTo>
                    <a:pt x="38" y="344"/>
                  </a:lnTo>
                  <a:lnTo>
                    <a:pt x="40" y="346"/>
                  </a:lnTo>
                  <a:lnTo>
                    <a:pt x="48" y="350"/>
                  </a:lnTo>
                  <a:lnTo>
                    <a:pt x="50" y="354"/>
                  </a:lnTo>
                  <a:lnTo>
                    <a:pt x="52" y="360"/>
                  </a:lnTo>
                  <a:lnTo>
                    <a:pt x="54" y="366"/>
                  </a:lnTo>
                  <a:lnTo>
                    <a:pt x="50" y="374"/>
                  </a:lnTo>
                  <a:lnTo>
                    <a:pt x="48" y="380"/>
                  </a:lnTo>
                  <a:lnTo>
                    <a:pt x="50" y="386"/>
                  </a:lnTo>
                  <a:lnTo>
                    <a:pt x="52" y="392"/>
                  </a:lnTo>
                  <a:lnTo>
                    <a:pt x="56" y="396"/>
                  </a:lnTo>
                  <a:lnTo>
                    <a:pt x="66" y="402"/>
                  </a:lnTo>
                  <a:lnTo>
                    <a:pt x="70" y="404"/>
                  </a:lnTo>
                  <a:lnTo>
                    <a:pt x="82" y="400"/>
                  </a:lnTo>
                  <a:lnTo>
                    <a:pt x="90" y="398"/>
                  </a:lnTo>
                  <a:lnTo>
                    <a:pt x="94" y="404"/>
                  </a:lnTo>
                  <a:lnTo>
                    <a:pt x="98" y="408"/>
                  </a:lnTo>
                  <a:lnTo>
                    <a:pt x="104" y="412"/>
                  </a:lnTo>
                  <a:lnTo>
                    <a:pt x="110" y="414"/>
                  </a:lnTo>
                  <a:lnTo>
                    <a:pt x="118" y="414"/>
                  </a:lnTo>
                  <a:lnTo>
                    <a:pt x="124" y="408"/>
                  </a:lnTo>
                  <a:lnTo>
                    <a:pt x="130" y="400"/>
                  </a:lnTo>
                  <a:lnTo>
                    <a:pt x="138" y="388"/>
                  </a:lnTo>
                  <a:lnTo>
                    <a:pt x="146" y="378"/>
                  </a:lnTo>
                  <a:lnTo>
                    <a:pt x="160" y="362"/>
                  </a:lnTo>
                  <a:lnTo>
                    <a:pt x="172" y="354"/>
                  </a:lnTo>
                  <a:lnTo>
                    <a:pt x="178" y="350"/>
                  </a:lnTo>
                  <a:lnTo>
                    <a:pt x="182" y="352"/>
                  </a:lnTo>
                  <a:lnTo>
                    <a:pt x="190" y="352"/>
                  </a:lnTo>
                  <a:lnTo>
                    <a:pt x="196" y="350"/>
                  </a:lnTo>
                  <a:lnTo>
                    <a:pt x="202" y="346"/>
                  </a:lnTo>
                  <a:lnTo>
                    <a:pt x="206" y="340"/>
                  </a:lnTo>
                  <a:lnTo>
                    <a:pt x="210" y="330"/>
                  </a:lnTo>
                  <a:lnTo>
                    <a:pt x="214" y="322"/>
                  </a:lnTo>
                  <a:lnTo>
                    <a:pt x="218" y="316"/>
                  </a:lnTo>
                  <a:lnTo>
                    <a:pt x="222" y="312"/>
                  </a:lnTo>
                  <a:lnTo>
                    <a:pt x="226" y="310"/>
                  </a:lnTo>
                  <a:lnTo>
                    <a:pt x="242" y="308"/>
                  </a:lnTo>
                  <a:lnTo>
                    <a:pt x="262" y="310"/>
                  </a:lnTo>
                  <a:lnTo>
                    <a:pt x="282" y="308"/>
                  </a:lnTo>
                  <a:lnTo>
                    <a:pt x="296" y="306"/>
                  </a:lnTo>
                  <a:lnTo>
                    <a:pt x="302" y="304"/>
                  </a:lnTo>
                  <a:lnTo>
                    <a:pt x="308" y="298"/>
                  </a:lnTo>
                  <a:lnTo>
                    <a:pt x="312" y="292"/>
                  </a:lnTo>
                  <a:lnTo>
                    <a:pt x="324" y="288"/>
                  </a:lnTo>
                  <a:lnTo>
                    <a:pt x="332" y="286"/>
                  </a:lnTo>
                  <a:lnTo>
                    <a:pt x="336" y="286"/>
                  </a:lnTo>
                  <a:lnTo>
                    <a:pt x="340" y="290"/>
                  </a:lnTo>
                  <a:lnTo>
                    <a:pt x="346" y="292"/>
                  </a:lnTo>
                  <a:lnTo>
                    <a:pt x="352" y="294"/>
                  </a:lnTo>
                  <a:lnTo>
                    <a:pt x="360" y="290"/>
                  </a:lnTo>
                  <a:lnTo>
                    <a:pt x="382" y="284"/>
                  </a:lnTo>
                  <a:lnTo>
                    <a:pt x="390" y="280"/>
                  </a:lnTo>
                  <a:lnTo>
                    <a:pt x="394" y="278"/>
                  </a:lnTo>
                  <a:lnTo>
                    <a:pt x="398" y="274"/>
                  </a:lnTo>
                  <a:lnTo>
                    <a:pt x="400" y="268"/>
                  </a:lnTo>
                  <a:lnTo>
                    <a:pt x="398" y="266"/>
                  </a:lnTo>
                  <a:lnTo>
                    <a:pt x="380" y="262"/>
                  </a:lnTo>
                  <a:lnTo>
                    <a:pt x="386" y="246"/>
                  </a:lnTo>
                  <a:lnTo>
                    <a:pt x="396" y="250"/>
                  </a:lnTo>
                  <a:lnTo>
                    <a:pt x="402" y="250"/>
                  </a:lnTo>
                  <a:lnTo>
                    <a:pt x="406" y="248"/>
                  </a:lnTo>
                  <a:lnTo>
                    <a:pt x="410" y="246"/>
                  </a:lnTo>
                  <a:lnTo>
                    <a:pt x="410" y="244"/>
                  </a:lnTo>
                  <a:lnTo>
                    <a:pt x="408" y="238"/>
                  </a:lnTo>
                  <a:lnTo>
                    <a:pt x="406" y="234"/>
                  </a:lnTo>
                  <a:lnTo>
                    <a:pt x="410" y="230"/>
                  </a:lnTo>
                  <a:lnTo>
                    <a:pt x="418" y="228"/>
                  </a:lnTo>
                  <a:lnTo>
                    <a:pt x="424" y="226"/>
                  </a:lnTo>
                  <a:lnTo>
                    <a:pt x="432" y="228"/>
                  </a:lnTo>
                  <a:lnTo>
                    <a:pt x="418" y="224"/>
                  </a:lnTo>
                  <a:lnTo>
                    <a:pt x="406" y="218"/>
                  </a:lnTo>
                  <a:lnTo>
                    <a:pt x="398" y="210"/>
                  </a:lnTo>
                  <a:lnTo>
                    <a:pt x="392" y="204"/>
                  </a:lnTo>
                  <a:lnTo>
                    <a:pt x="384" y="190"/>
                  </a:lnTo>
                  <a:lnTo>
                    <a:pt x="382" y="184"/>
                  </a:lnTo>
                  <a:close/>
                </a:path>
              </a:pathLst>
            </a:custGeom>
            <a:grp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Calibri"/>
                <a:ea typeface="微软雅黑" panose="020B0503020204020204" pitchFamily="34" charset="-122"/>
              </a:endParaRPr>
            </a:p>
          </p:txBody>
        </p:sp>
      </p:grpSp>
      <p:grpSp>
        <p:nvGrpSpPr>
          <p:cNvPr id="9" name="组合 8"/>
          <p:cNvGrpSpPr/>
          <p:nvPr/>
        </p:nvGrpSpPr>
        <p:grpSpPr>
          <a:xfrm>
            <a:off x="6083774" y="2676088"/>
            <a:ext cx="2787272" cy="300058"/>
            <a:chOff x="6083774" y="2676088"/>
            <a:chExt cx="2787272" cy="300058"/>
          </a:xfrm>
        </p:grpSpPr>
        <p:grpSp>
          <p:nvGrpSpPr>
            <p:cNvPr id="8" name="组合 7"/>
            <p:cNvGrpSpPr/>
            <p:nvPr/>
          </p:nvGrpSpPr>
          <p:grpSpPr>
            <a:xfrm>
              <a:off x="6083774" y="2676088"/>
              <a:ext cx="2787272" cy="300058"/>
              <a:chOff x="6083774" y="2676088"/>
              <a:chExt cx="2787272" cy="300058"/>
            </a:xfrm>
          </p:grpSpPr>
          <p:sp>
            <p:nvSpPr>
              <p:cNvPr id="60" name="淘宝店chenying0907出品 59"/>
              <p:cNvSpPr/>
              <p:nvPr/>
            </p:nvSpPr>
            <p:spPr>
              <a:xfrm>
                <a:off x="6083774" y="2676088"/>
                <a:ext cx="1442966" cy="300058"/>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战“疫” 之</a:t>
                </a:r>
                <a:r>
                  <a:rPr lang="zh-CN" altLang="en-US" sz="1500" b="1" dirty="0" smtClean="0">
                    <a:solidFill>
                      <a:schemeClr val="tx1">
                        <a:lumMod val="65000"/>
                        <a:lumOff val="35000"/>
                      </a:schemeClr>
                    </a:solidFill>
                    <a:latin typeface="微软雅黑" pitchFamily="34" charset="-122"/>
                    <a:ea typeface="微软雅黑" pitchFamily="34" charset="-122"/>
                  </a:rPr>
                  <a:t>初</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61" name="淘宝店chenying0907出品 47"/>
              <p:cNvSpPr>
                <a:spLocks noChangeArrowheads="1"/>
              </p:cNvSpPr>
              <p:nvPr/>
            </p:nvSpPr>
            <p:spPr bwMode="auto">
              <a:xfrm>
                <a:off x="7553716" y="2699181"/>
                <a:ext cx="1317330" cy="253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b="1" dirty="0" smtClean="0">
                    <a:solidFill>
                      <a:schemeClr val="tx1">
                        <a:lumMod val="65000"/>
                        <a:lumOff val="35000"/>
                      </a:schemeClr>
                    </a:solidFill>
                    <a:sym typeface="微软雅黑" pitchFamily="34" charset="-122"/>
                  </a:rPr>
                  <a:t>内防扩散、外防输出</a:t>
                </a:r>
                <a:endParaRPr lang="zh-CN" altLang="en-US" sz="1000" b="1" dirty="0">
                  <a:solidFill>
                    <a:schemeClr val="tx1">
                      <a:lumMod val="65000"/>
                      <a:lumOff val="35000"/>
                    </a:schemeClr>
                  </a:solidFill>
                  <a:sym typeface="微软雅黑" pitchFamily="34" charset="-122"/>
                </a:endParaRPr>
              </a:p>
            </p:txBody>
          </p:sp>
          <p:sp>
            <p:nvSpPr>
              <p:cNvPr id="85" name="淘宝店chenying0907出品 12"/>
              <p:cNvSpPr>
                <a:spLocks/>
              </p:cNvSpPr>
              <p:nvPr/>
            </p:nvSpPr>
            <p:spPr bwMode="auto">
              <a:xfrm>
                <a:off x="6083774" y="2676947"/>
                <a:ext cx="76685" cy="7693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lumMod val="75000"/>
                  <a:lumOff val="25000"/>
                </a:schemeClr>
              </a:solidFill>
              <a:ln>
                <a:noFill/>
              </a:ln>
              <a:extLst/>
            </p:spPr>
            <p:txBody>
              <a:bodyPr lIns="68562" tIns="34281" rIns="68562" bIns="34281"/>
              <a:lstStyle/>
              <a:p>
                <a:endParaRPr lang="zh-CN" altLang="en-US">
                  <a:solidFill>
                    <a:schemeClr val="tx1">
                      <a:lumMod val="50000"/>
                      <a:lumOff val="50000"/>
                    </a:schemeClr>
                  </a:solidFill>
                </a:endParaRPr>
              </a:p>
            </p:txBody>
          </p:sp>
        </p:grpSp>
        <p:sp>
          <p:nvSpPr>
            <p:cNvPr id="86" name="淘宝店chenying0907出品 12"/>
            <p:cNvSpPr>
              <a:spLocks/>
            </p:cNvSpPr>
            <p:nvPr/>
          </p:nvSpPr>
          <p:spPr bwMode="auto">
            <a:xfrm flipH="1" flipV="1">
              <a:off x="7347696" y="2893076"/>
              <a:ext cx="76685" cy="7693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lumMod val="75000"/>
                <a:lumOff val="25000"/>
              </a:schemeClr>
            </a:solidFill>
            <a:ln>
              <a:noFill/>
            </a:ln>
            <a:extLst/>
          </p:spPr>
          <p:txBody>
            <a:bodyPr lIns="68562" tIns="34281" rIns="68562" bIns="34281"/>
            <a:lstStyle/>
            <a:p>
              <a:endParaRPr lang="zh-CN" altLang="en-US">
                <a:solidFill>
                  <a:schemeClr val="tx1">
                    <a:lumMod val="50000"/>
                    <a:lumOff val="50000"/>
                  </a:schemeClr>
                </a:solidFill>
              </a:endParaRPr>
            </a:p>
          </p:txBody>
        </p:sp>
      </p:grpSp>
      <p:grpSp>
        <p:nvGrpSpPr>
          <p:cNvPr id="91" name="组合 90"/>
          <p:cNvGrpSpPr/>
          <p:nvPr/>
        </p:nvGrpSpPr>
        <p:grpSpPr>
          <a:xfrm>
            <a:off x="6083774" y="2977623"/>
            <a:ext cx="2835038" cy="300058"/>
            <a:chOff x="6083774" y="2676088"/>
            <a:chExt cx="2835038" cy="300058"/>
          </a:xfrm>
        </p:grpSpPr>
        <p:grpSp>
          <p:nvGrpSpPr>
            <p:cNvPr id="92" name="组合 91"/>
            <p:cNvGrpSpPr/>
            <p:nvPr/>
          </p:nvGrpSpPr>
          <p:grpSpPr>
            <a:xfrm>
              <a:off x="6083774" y="2676088"/>
              <a:ext cx="2835038" cy="300058"/>
              <a:chOff x="6083774" y="2676088"/>
              <a:chExt cx="2835038" cy="300058"/>
            </a:xfrm>
          </p:grpSpPr>
          <p:sp>
            <p:nvSpPr>
              <p:cNvPr id="94" name="淘宝店chenying0907出品 59"/>
              <p:cNvSpPr/>
              <p:nvPr/>
            </p:nvSpPr>
            <p:spPr>
              <a:xfrm>
                <a:off x="6083774" y="2676088"/>
                <a:ext cx="1442966" cy="300058"/>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战“疫” 当下</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95" name="淘宝店chenying0907出品 47"/>
              <p:cNvSpPr>
                <a:spLocks noChangeArrowheads="1"/>
              </p:cNvSpPr>
              <p:nvPr/>
            </p:nvSpPr>
            <p:spPr bwMode="auto">
              <a:xfrm>
                <a:off x="7553715" y="2699181"/>
                <a:ext cx="1365097" cy="253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b="1" dirty="0" smtClean="0">
                    <a:solidFill>
                      <a:schemeClr val="tx1">
                        <a:lumMod val="65000"/>
                        <a:lumOff val="35000"/>
                      </a:schemeClr>
                    </a:solidFill>
                    <a:sym typeface="微软雅黑" pitchFamily="34" charset="-122"/>
                  </a:rPr>
                  <a:t>外防输入，内防反弹</a:t>
                </a:r>
                <a:endParaRPr lang="zh-CN" altLang="en-US" sz="1000" b="1" dirty="0">
                  <a:solidFill>
                    <a:schemeClr val="tx1">
                      <a:lumMod val="65000"/>
                      <a:lumOff val="35000"/>
                    </a:schemeClr>
                  </a:solidFill>
                  <a:sym typeface="微软雅黑" pitchFamily="34" charset="-122"/>
                </a:endParaRPr>
              </a:p>
            </p:txBody>
          </p:sp>
          <p:sp>
            <p:nvSpPr>
              <p:cNvPr id="96" name="淘宝店chenying0907出品 12"/>
              <p:cNvSpPr>
                <a:spLocks/>
              </p:cNvSpPr>
              <p:nvPr/>
            </p:nvSpPr>
            <p:spPr bwMode="auto">
              <a:xfrm>
                <a:off x="6083774" y="2676947"/>
                <a:ext cx="76685" cy="7693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lumMod val="75000"/>
                  <a:lumOff val="25000"/>
                </a:schemeClr>
              </a:solidFill>
              <a:ln>
                <a:noFill/>
              </a:ln>
              <a:extLst/>
            </p:spPr>
            <p:txBody>
              <a:bodyPr lIns="68562" tIns="34281" rIns="68562" bIns="34281"/>
              <a:lstStyle/>
              <a:p>
                <a:endParaRPr lang="zh-CN" altLang="en-US">
                  <a:solidFill>
                    <a:schemeClr val="tx1">
                      <a:lumMod val="50000"/>
                      <a:lumOff val="50000"/>
                    </a:schemeClr>
                  </a:solidFill>
                </a:endParaRPr>
              </a:p>
            </p:txBody>
          </p:sp>
        </p:grpSp>
        <p:sp>
          <p:nvSpPr>
            <p:cNvPr id="93" name="淘宝店chenying0907出品 12"/>
            <p:cNvSpPr>
              <a:spLocks/>
            </p:cNvSpPr>
            <p:nvPr/>
          </p:nvSpPr>
          <p:spPr bwMode="auto">
            <a:xfrm flipH="1" flipV="1">
              <a:off x="7347696" y="2893076"/>
              <a:ext cx="76685" cy="7693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lumMod val="75000"/>
                <a:lumOff val="25000"/>
              </a:schemeClr>
            </a:solidFill>
            <a:ln>
              <a:noFill/>
            </a:ln>
            <a:extLst/>
          </p:spPr>
          <p:txBody>
            <a:bodyPr lIns="68562" tIns="34281" rIns="68562" bIns="34281"/>
            <a:lstStyle/>
            <a:p>
              <a:endParaRPr lang="zh-CN" altLang="en-US">
                <a:solidFill>
                  <a:schemeClr val="tx1">
                    <a:lumMod val="50000"/>
                    <a:lumOff val="50000"/>
                  </a:schemeClr>
                </a:solidFill>
              </a:endParaRPr>
            </a:p>
          </p:txBody>
        </p:sp>
      </p:grpSp>
    </p:spTree>
    <p:extLst>
      <p:ext uri="{BB962C8B-B14F-4D97-AF65-F5344CB8AC3E}">
        <p14:creationId xmlns:p14="http://schemas.microsoft.com/office/powerpoint/2010/main" val="749326469"/>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淘宝店chenying0907出品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406594" y="129271"/>
            <a:ext cx="3031576" cy="479931"/>
            <a:chOff x="406594" y="129271"/>
            <a:chExt cx="3031576" cy="479931"/>
          </a:xfrm>
        </p:grpSpPr>
        <p:sp>
          <p:nvSpPr>
            <p:cNvPr id="23"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习近平这样指挥中国战“疫”</a:t>
              </a:r>
            </a:p>
          </p:txBody>
        </p:sp>
      </p:grpSp>
      <p:sp>
        <p:nvSpPr>
          <p:cNvPr id="91" name="淘宝店chenying0907出品 47"/>
          <p:cNvSpPr>
            <a:spLocks noChangeArrowheads="1"/>
          </p:cNvSpPr>
          <p:nvPr/>
        </p:nvSpPr>
        <p:spPr bwMode="auto">
          <a:xfrm>
            <a:off x="771099" y="1158998"/>
            <a:ext cx="7465325" cy="285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ts val="1800"/>
              </a:spcBef>
              <a:buNone/>
            </a:pPr>
            <a:r>
              <a:rPr lang="zh-CN" altLang="en-US" sz="1400" dirty="0" smtClean="0">
                <a:solidFill>
                  <a:schemeClr val="tx1">
                    <a:lumMod val="85000"/>
                    <a:lumOff val="15000"/>
                  </a:schemeClr>
                </a:solidFill>
                <a:sym typeface="微软雅黑" pitchFamily="34" charset="-122"/>
              </a:rPr>
              <a:t>       经过</a:t>
            </a:r>
            <a:r>
              <a:rPr lang="zh-CN" altLang="en-US" sz="1400" dirty="0">
                <a:solidFill>
                  <a:schemeClr val="tx1">
                    <a:lumMod val="85000"/>
                    <a:lumOff val="15000"/>
                  </a:schemeClr>
                </a:solidFill>
                <a:sym typeface="微软雅黑" pitchFamily="34" charset="-122"/>
              </a:rPr>
              <a:t>艰苦卓绝的努力，中国付出巨大代价和牺牲，有力扭转了疫情局势，用一个多月的时间初步遏制了疫情蔓延势头，用两个月左右的时间将本土每日新增病例控制在个位数以内，用三个月左右的时间取得了武汉保卫战、湖北保卫战的决定性成果，疫情防控阻击战取得重大战略成果。</a:t>
            </a:r>
            <a:endParaRPr lang="en-US" altLang="zh-CN" sz="1400" dirty="0" smtClean="0">
              <a:solidFill>
                <a:schemeClr val="tx1">
                  <a:lumMod val="85000"/>
                  <a:lumOff val="15000"/>
                </a:schemeClr>
              </a:solidFill>
              <a:sym typeface="微软雅黑" pitchFamily="34" charset="-122"/>
            </a:endParaRPr>
          </a:p>
          <a:p>
            <a:pPr>
              <a:lnSpc>
                <a:spcPct val="120000"/>
              </a:lnSpc>
              <a:spcBef>
                <a:spcPts val="1800"/>
              </a:spcBef>
              <a:buNone/>
            </a:pPr>
            <a:r>
              <a:rPr lang="en-US" altLang="zh-CN" sz="1400" dirty="0">
                <a:solidFill>
                  <a:schemeClr val="tx1">
                    <a:lumMod val="85000"/>
                    <a:lumOff val="15000"/>
                  </a:schemeClr>
                </a:solidFill>
                <a:sym typeface="微软雅黑" pitchFamily="34" charset="-122"/>
              </a:rPr>
              <a:t> </a:t>
            </a:r>
            <a:r>
              <a:rPr lang="en-US" altLang="zh-CN" sz="1400" dirty="0" smtClean="0">
                <a:solidFill>
                  <a:schemeClr val="tx1">
                    <a:lumMod val="85000"/>
                    <a:lumOff val="15000"/>
                  </a:schemeClr>
                </a:solidFill>
                <a:sym typeface="微软雅黑" pitchFamily="34" charset="-122"/>
              </a:rPr>
              <a:t>      6</a:t>
            </a:r>
            <a:r>
              <a:rPr lang="zh-CN" altLang="en-US" sz="1400" dirty="0">
                <a:solidFill>
                  <a:schemeClr val="tx1">
                    <a:lumMod val="85000"/>
                    <a:lumOff val="15000"/>
                  </a:schemeClr>
                </a:solidFill>
                <a:sym typeface="微软雅黑" pitchFamily="34" charset="-122"/>
              </a:rPr>
              <a:t>月</a:t>
            </a:r>
            <a:r>
              <a:rPr lang="en-US" altLang="zh-CN" sz="1400" dirty="0">
                <a:solidFill>
                  <a:schemeClr val="tx1">
                    <a:lumMod val="85000"/>
                    <a:lumOff val="15000"/>
                  </a:schemeClr>
                </a:solidFill>
                <a:sym typeface="微软雅黑" pitchFamily="34" charset="-122"/>
              </a:rPr>
              <a:t>7</a:t>
            </a:r>
            <a:r>
              <a:rPr lang="zh-CN" altLang="en-US" sz="1400" dirty="0">
                <a:solidFill>
                  <a:schemeClr val="tx1">
                    <a:lumMod val="85000"/>
                    <a:lumOff val="15000"/>
                  </a:schemeClr>
                </a:solidFill>
                <a:sym typeface="微软雅黑" pitchFamily="34" charset="-122"/>
              </a:rPr>
              <a:t>日，中国国务院新闻办公室发布</a:t>
            </a:r>
            <a:r>
              <a:rPr lang="en-US" altLang="zh-CN" sz="1400" dirty="0">
                <a:solidFill>
                  <a:schemeClr val="tx1">
                    <a:lumMod val="85000"/>
                    <a:lumOff val="15000"/>
                  </a:schemeClr>
                </a:solidFill>
                <a:sym typeface="微软雅黑" pitchFamily="34" charset="-122"/>
              </a:rPr>
              <a:t>《</a:t>
            </a:r>
            <a:r>
              <a:rPr lang="zh-CN" altLang="en-US" sz="1400" dirty="0">
                <a:solidFill>
                  <a:schemeClr val="tx1">
                    <a:lumMod val="85000"/>
                    <a:lumOff val="15000"/>
                  </a:schemeClr>
                </a:solidFill>
                <a:sym typeface="微软雅黑" pitchFamily="34" charset="-122"/>
              </a:rPr>
              <a:t>抗击新冠肺炎疫情的中国行动</a:t>
            </a:r>
            <a:r>
              <a:rPr lang="en-US" altLang="zh-CN" sz="1400" dirty="0">
                <a:solidFill>
                  <a:schemeClr val="tx1">
                    <a:lumMod val="85000"/>
                    <a:lumOff val="15000"/>
                  </a:schemeClr>
                </a:solidFill>
                <a:sym typeface="微软雅黑" pitchFamily="34" charset="-122"/>
              </a:rPr>
              <a:t>》</a:t>
            </a:r>
            <a:r>
              <a:rPr lang="zh-CN" altLang="en-US" sz="1400" dirty="0">
                <a:solidFill>
                  <a:schemeClr val="tx1">
                    <a:lumMod val="85000"/>
                    <a:lumOff val="15000"/>
                  </a:schemeClr>
                </a:solidFill>
                <a:sym typeface="微软雅黑" pitchFamily="34" charset="-122"/>
              </a:rPr>
              <a:t>白皮书。白皮书约</a:t>
            </a:r>
            <a:r>
              <a:rPr lang="en-US" altLang="zh-CN" sz="1400" dirty="0">
                <a:solidFill>
                  <a:schemeClr val="tx1">
                    <a:lumMod val="85000"/>
                    <a:lumOff val="15000"/>
                  </a:schemeClr>
                </a:solidFill>
                <a:sym typeface="微软雅黑" pitchFamily="34" charset="-122"/>
              </a:rPr>
              <a:t>3.7</a:t>
            </a:r>
            <a:r>
              <a:rPr lang="zh-CN" altLang="en-US" sz="1400" dirty="0">
                <a:solidFill>
                  <a:schemeClr val="tx1">
                    <a:lumMod val="85000"/>
                    <a:lumOff val="15000"/>
                  </a:schemeClr>
                </a:solidFill>
                <a:sym typeface="微软雅黑" pitchFamily="34" charset="-122"/>
              </a:rPr>
              <a:t>万字，包括前言、正文和结束语，是真实记录中国抗疫艰辛历程的重要文献</a:t>
            </a:r>
            <a:r>
              <a:rPr lang="zh-CN" altLang="en-US" sz="1400" dirty="0" smtClean="0">
                <a:solidFill>
                  <a:schemeClr val="tx1">
                    <a:lumMod val="85000"/>
                    <a:lumOff val="15000"/>
                  </a:schemeClr>
                </a:solidFill>
                <a:sym typeface="微软雅黑" pitchFamily="34" charset="-122"/>
              </a:rPr>
              <a:t>。</a:t>
            </a:r>
            <a:endParaRPr lang="zh-CN" altLang="en-US" sz="1400" dirty="0">
              <a:solidFill>
                <a:schemeClr val="tx1">
                  <a:lumMod val="85000"/>
                  <a:lumOff val="15000"/>
                </a:schemeClr>
              </a:solidFill>
              <a:sym typeface="微软雅黑" pitchFamily="34" charset="-122"/>
            </a:endParaRPr>
          </a:p>
          <a:p>
            <a:pPr>
              <a:lnSpc>
                <a:spcPct val="120000"/>
              </a:lnSpc>
              <a:spcBef>
                <a:spcPts val="1800"/>
              </a:spcBef>
              <a:buNone/>
            </a:pPr>
            <a:r>
              <a:rPr lang="zh-CN" altLang="en-US" sz="1400" dirty="0">
                <a:solidFill>
                  <a:schemeClr val="tx1">
                    <a:lumMod val="85000"/>
                    <a:lumOff val="15000"/>
                  </a:schemeClr>
                </a:solidFill>
                <a:sym typeface="微软雅黑" pitchFamily="34" charset="-122"/>
              </a:rPr>
              <a:t>　　新冠肺炎疫情暴发以来，习近平总书记始终高度关注疫情防控工作，既从大处着眼，整体布局、谋定而动，又从小处入手步步为营、层层推进，在战“疫”不同阶段，始终把人民至上、生命至上放在首位，决策部署不断完备、显效，为中国战“疫”提供了根本遵循。</a:t>
            </a:r>
          </a:p>
        </p:txBody>
      </p:sp>
    </p:spTree>
    <p:extLst>
      <p:ext uri="{BB962C8B-B14F-4D97-AF65-F5344CB8AC3E}">
        <p14:creationId xmlns:p14="http://schemas.microsoft.com/office/powerpoint/2010/main" val="3699171295"/>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淘宝店chenying0907出品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淘宝店chenying0907出品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chemeClr val="bg1"/>
                </a:solidFill>
                <a:latin typeface="微软雅黑" pitchFamily="34" charset="-122"/>
                <a:ea typeface="微软雅黑" pitchFamily="34" charset="-122"/>
                <a:sym typeface="微软雅黑" pitchFamily="34" charset="-122"/>
              </a:rPr>
              <a:t>市场前景可观</a:t>
            </a:r>
            <a:endParaRPr lang="zh-CN" altLang="en-US" b="1" dirty="0">
              <a:solidFill>
                <a:schemeClr val="bg1"/>
              </a:solidFill>
              <a:latin typeface="微软雅黑" pitchFamily="34" charset="-122"/>
              <a:ea typeface="微软雅黑" pitchFamily="34" charset="-122"/>
              <a:sym typeface="微软雅黑" pitchFamily="34" charset="-122"/>
            </a:endParaRPr>
          </a:p>
        </p:txBody>
      </p:sp>
      <p:sp>
        <p:nvSpPr>
          <p:cNvPr id="20" name="淘宝店chenying0907出品 19"/>
          <p:cNvSpPr/>
          <p:nvPr/>
        </p:nvSpPr>
        <p:spPr>
          <a:xfrm>
            <a:off x="540355" y="3108638"/>
            <a:ext cx="3302758" cy="851299"/>
          </a:xfrm>
          <a:prstGeom prst="rect">
            <a:avLst/>
          </a:prstGeom>
        </p:spPr>
        <p:txBody>
          <a:bodyPr wrap="square" lIns="68555" tIns="34278" rIns="68555" bIns="34278">
            <a:spAutoFit/>
          </a:bodyPr>
          <a:lstStyle/>
          <a:p>
            <a:pPr algn="ctr">
              <a:lnSpc>
                <a:spcPct val="150000"/>
              </a:lnSpc>
            </a:pPr>
            <a:r>
              <a:rPr lang="zh-CN" altLang="en-US" b="1" dirty="0" smtClean="0">
                <a:solidFill>
                  <a:schemeClr val="tx1">
                    <a:lumMod val="65000"/>
                    <a:lumOff val="35000"/>
                  </a:schemeClr>
                </a:solidFill>
                <a:latin typeface="微软雅黑" pitchFamily="34" charset="-122"/>
                <a:ea typeface="微软雅黑" pitchFamily="34" charset="-122"/>
              </a:rPr>
              <a:t>封城</a:t>
            </a:r>
            <a:r>
              <a:rPr lang="zh-CN" altLang="en-US" b="1" dirty="0">
                <a:solidFill>
                  <a:schemeClr val="tx1">
                    <a:lumMod val="65000"/>
                    <a:lumOff val="35000"/>
                  </a:schemeClr>
                </a:solidFill>
                <a:latin typeface="微软雅黑" pitchFamily="34" charset="-122"/>
                <a:ea typeface="微软雅黑" pitchFamily="34" charset="-122"/>
              </a:rPr>
              <a:t>，</a:t>
            </a:r>
            <a:r>
              <a:rPr lang="zh-CN" altLang="en-US" b="1" dirty="0" smtClean="0">
                <a:solidFill>
                  <a:schemeClr val="tx1">
                    <a:lumMod val="65000"/>
                    <a:lumOff val="35000"/>
                  </a:schemeClr>
                </a:solidFill>
                <a:latin typeface="微软雅黑" pitchFamily="34" charset="-122"/>
                <a:ea typeface="微软雅黑" pitchFamily="34" charset="-122"/>
              </a:rPr>
              <a:t>“调兵遣将”</a:t>
            </a:r>
            <a:endParaRPr lang="en-US" altLang="zh-CN" b="1" dirty="0" smtClean="0">
              <a:solidFill>
                <a:schemeClr val="tx1">
                  <a:lumMod val="65000"/>
                  <a:lumOff val="35000"/>
                </a:schemeClr>
              </a:solidFill>
              <a:latin typeface="微软雅黑" pitchFamily="34" charset="-122"/>
              <a:ea typeface="微软雅黑" pitchFamily="34" charset="-122"/>
            </a:endParaRPr>
          </a:p>
          <a:p>
            <a:pPr algn="ctr">
              <a:lnSpc>
                <a:spcPct val="150000"/>
              </a:lnSpc>
            </a:pPr>
            <a:r>
              <a:rPr lang="zh-CN" altLang="en-US" b="1" dirty="0" smtClean="0">
                <a:solidFill>
                  <a:schemeClr val="tx1">
                    <a:lumMod val="65000"/>
                    <a:lumOff val="35000"/>
                  </a:schemeClr>
                </a:solidFill>
                <a:latin typeface="微软雅黑" pitchFamily="34" charset="-122"/>
                <a:ea typeface="微软雅黑" pitchFamily="34" charset="-122"/>
              </a:rPr>
              <a:t>驰援武汉，驰援湖北</a:t>
            </a:r>
            <a:endParaRPr lang="en-US" altLang="zh-CN" b="1" dirty="0">
              <a:solidFill>
                <a:schemeClr val="tx1">
                  <a:lumMod val="65000"/>
                  <a:lumOff val="35000"/>
                </a:schemeClr>
              </a:solidFill>
              <a:latin typeface="微软雅黑" pitchFamily="34" charset="-122"/>
              <a:ea typeface="微软雅黑" pitchFamily="34" charset="-122"/>
            </a:endParaRPr>
          </a:p>
        </p:txBody>
      </p:sp>
      <p:grpSp>
        <p:nvGrpSpPr>
          <p:cNvPr id="50" name="组合 49"/>
          <p:cNvGrpSpPr/>
          <p:nvPr/>
        </p:nvGrpSpPr>
        <p:grpSpPr>
          <a:xfrm>
            <a:off x="2650666" y="1170420"/>
            <a:ext cx="6007536" cy="818649"/>
            <a:chOff x="2790266" y="1330960"/>
            <a:chExt cx="6007536" cy="818649"/>
          </a:xfrm>
        </p:grpSpPr>
        <p:cxnSp>
          <p:nvCxnSpPr>
            <p:cNvPr id="5" name="肘形连接符 4"/>
            <p:cNvCxnSpPr/>
            <p:nvPr/>
          </p:nvCxnSpPr>
          <p:spPr>
            <a:xfrm flipV="1">
              <a:off x="2790266" y="1581701"/>
              <a:ext cx="2181518" cy="567908"/>
            </a:xfrm>
            <a:prstGeom prst="bentConnector3">
              <a:avLst>
                <a:gd name="adj1" fmla="val 62381"/>
              </a:avLst>
            </a:prstGeom>
            <a:ln w="9525" cap="rnd">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4971784" y="1330960"/>
              <a:ext cx="410094" cy="410201"/>
              <a:chOff x="4971784" y="1330960"/>
              <a:chExt cx="410094" cy="410201"/>
            </a:xfrm>
          </p:grpSpPr>
          <p:sp>
            <p:nvSpPr>
              <p:cNvPr id="7" name="淘宝店chenying0907出品 6"/>
              <p:cNvSpPr/>
              <p:nvPr/>
            </p:nvSpPr>
            <p:spPr>
              <a:xfrm>
                <a:off x="4971784" y="1330960"/>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标题 4"/>
              <p:cNvSpPr txBox="1">
                <a:spLocks/>
              </p:cNvSpPr>
              <p:nvPr/>
            </p:nvSpPr>
            <p:spPr>
              <a:xfrm>
                <a:off x="4993625" y="1401890"/>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01</a:t>
                </a:r>
              </a:p>
            </p:txBody>
          </p:sp>
        </p:grpSp>
        <p:sp>
          <p:nvSpPr>
            <p:cNvPr id="24" name="淘宝店chenying0907出品 47"/>
            <p:cNvSpPr>
              <a:spLocks noChangeArrowheads="1"/>
            </p:cNvSpPr>
            <p:nvPr/>
          </p:nvSpPr>
          <p:spPr bwMode="auto">
            <a:xfrm>
              <a:off x="5457712" y="1361018"/>
              <a:ext cx="3340090" cy="29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smtClean="0">
                  <a:solidFill>
                    <a:schemeClr val="tx1">
                      <a:lumMod val="85000"/>
                      <a:lumOff val="15000"/>
                    </a:schemeClr>
                  </a:solidFill>
                  <a:sym typeface="微软雅黑" pitchFamily="34" charset="-122"/>
                </a:rPr>
                <a:t>明确要求湖北省对人员外流实施全面严格管控。</a:t>
              </a:r>
              <a:endParaRPr lang="zh-CN" altLang="en-US" sz="1200" dirty="0">
                <a:solidFill>
                  <a:schemeClr val="tx1">
                    <a:lumMod val="85000"/>
                    <a:lumOff val="15000"/>
                  </a:schemeClr>
                </a:solidFill>
                <a:sym typeface="微软雅黑" pitchFamily="34" charset="-122"/>
              </a:endParaRPr>
            </a:p>
          </p:txBody>
        </p:sp>
      </p:grpSp>
      <p:grpSp>
        <p:nvGrpSpPr>
          <p:cNvPr id="52" name="组合 51"/>
          <p:cNvGrpSpPr/>
          <p:nvPr/>
        </p:nvGrpSpPr>
        <p:grpSpPr>
          <a:xfrm>
            <a:off x="3114753" y="1888296"/>
            <a:ext cx="5543449" cy="856857"/>
            <a:chOff x="3254353" y="2048836"/>
            <a:chExt cx="5543449" cy="856857"/>
          </a:xfrm>
        </p:grpSpPr>
        <p:cxnSp>
          <p:nvCxnSpPr>
            <p:cNvPr id="9" name="肘形连接符 8"/>
            <p:cNvCxnSpPr/>
            <p:nvPr/>
          </p:nvCxnSpPr>
          <p:spPr>
            <a:xfrm flipV="1">
              <a:off x="3254353" y="2322551"/>
              <a:ext cx="2257351" cy="583142"/>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5511704" y="2087044"/>
              <a:ext cx="410094" cy="410201"/>
              <a:chOff x="5511704" y="2087044"/>
              <a:chExt cx="410094" cy="410201"/>
            </a:xfrm>
          </p:grpSpPr>
          <p:sp>
            <p:nvSpPr>
              <p:cNvPr id="11" name="淘宝店chenying0907出品 10"/>
              <p:cNvSpPr/>
              <p:nvPr/>
            </p:nvSpPr>
            <p:spPr>
              <a:xfrm>
                <a:off x="5511704" y="2087044"/>
                <a:ext cx="410094" cy="4102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2" name="标题 4"/>
              <p:cNvSpPr txBox="1">
                <a:spLocks/>
              </p:cNvSpPr>
              <p:nvPr/>
            </p:nvSpPr>
            <p:spPr>
              <a:xfrm>
                <a:off x="5533545" y="2157974"/>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02</a:t>
                </a:r>
              </a:p>
            </p:txBody>
          </p:sp>
        </p:grpSp>
        <p:sp>
          <p:nvSpPr>
            <p:cNvPr id="27" name="淘宝店chenying0907出品 47"/>
            <p:cNvSpPr>
              <a:spLocks noChangeArrowheads="1"/>
            </p:cNvSpPr>
            <p:nvPr/>
          </p:nvSpPr>
          <p:spPr bwMode="auto">
            <a:xfrm>
              <a:off x="6043817" y="2048836"/>
              <a:ext cx="2753985" cy="51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smtClean="0">
                  <a:solidFill>
                    <a:schemeClr val="tx1">
                      <a:lumMod val="85000"/>
                      <a:lumOff val="15000"/>
                    </a:schemeClr>
                  </a:solidFill>
                  <a:sym typeface="微软雅黑" pitchFamily="34" charset="-122"/>
                </a:rPr>
                <a:t>在全省范围严格落实早发现、早报告、早隔离、早治疗措施。</a:t>
              </a:r>
              <a:endParaRPr lang="zh-CN" altLang="en-US" sz="1200" dirty="0">
                <a:solidFill>
                  <a:schemeClr val="tx1">
                    <a:lumMod val="85000"/>
                    <a:lumOff val="15000"/>
                  </a:schemeClr>
                </a:solidFill>
                <a:sym typeface="微软雅黑" pitchFamily="34" charset="-122"/>
              </a:endParaRPr>
            </a:p>
          </p:txBody>
        </p:sp>
      </p:grpSp>
      <p:grpSp>
        <p:nvGrpSpPr>
          <p:cNvPr id="53" name="组合 52"/>
          <p:cNvGrpSpPr/>
          <p:nvPr/>
        </p:nvGrpSpPr>
        <p:grpSpPr>
          <a:xfrm>
            <a:off x="2650666" y="2228693"/>
            <a:ext cx="5369160" cy="788244"/>
            <a:chOff x="2790266" y="2389233"/>
            <a:chExt cx="5369160" cy="788244"/>
          </a:xfrm>
        </p:grpSpPr>
        <p:cxnSp>
          <p:nvCxnSpPr>
            <p:cNvPr id="6" name="肘形连接符 5"/>
            <p:cNvCxnSpPr/>
            <p:nvPr/>
          </p:nvCxnSpPr>
          <p:spPr>
            <a:xfrm>
              <a:off x="2790266" y="2389233"/>
              <a:ext cx="2321653" cy="609269"/>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4917793" y="2767276"/>
              <a:ext cx="410094" cy="410201"/>
              <a:chOff x="4917793" y="2767276"/>
              <a:chExt cx="410094" cy="410201"/>
            </a:xfrm>
          </p:grpSpPr>
          <p:sp>
            <p:nvSpPr>
              <p:cNvPr id="13" name="淘宝店chenying0907出品 12"/>
              <p:cNvSpPr/>
              <p:nvPr/>
            </p:nvSpPr>
            <p:spPr>
              <a:xfrm>
                <a:off x="4917793" y="2767276"/>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4" name="标题 4"/>
              <p:cNvSpPr txBox="1">
                <a:spLocks/>
              </p:cNvSpPr>
              <p:nvPr/>
            </p:nvSpPr>
            <p:spPr>
              <a:xfrm>
                <a:off x="4939634" y="2838205"/>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03</a:t>
                </a:r>
              </a:p>
            </p:txBody>
          </p:sp>
        </p:grpSp>
        <p:sp>
          <p:nvSpPr>
            <p:cNvPr id="29" name="淘宝店chenying0907出品 47"/>
            <p:cNvSpPr>
              <a:spLocks noChangeArrowheads="1"/>
            </p:cNvSpPr>
            <p:nvPr/>
          </p:nvSpPr>
          <p:spPr bwMode="auto">
            <a:xfrm>
              <a:off x="5405441" y="2823713"/>
              <a:ext cx="2753985" cy="27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smtClean="0">
                  <a:solidFill>
                    <a:schemeClr val="tx1">
                      <a:lumMod val="85000"/>
                      <a:lumOff val="15000"/>
                    </a:schemeClr>
                  </a:solidFill>
                  <a:sym typeface="微软雅黑" pitchFamily="34" charset="-122"/>
                </a:rPr>
                <a:t>加强疫情监测，集中救治患者。</a:t>
              </a:r>
              <a:endParaRPr lang="zh-CN" altLang="en-US" sz="1200" dirty="0">
                <a:solidFill>
                  <a:schemeClr val="tx1">
                    <a:lumMod val="85000"/>
                    <a:lumOff val="15000"/>
                  </a:schemeClr>
                </a:solidFill>
                <a:sym typeface="微软雅黑" pitchFamily="34" charset="-122"/>
              </a:endParaRPr>
            </a:p>
          </p:txBody>
        </p:sp>
      </p:grpSp>
      <p:grpSp>
        <p:nvGrpSpPr>
          <p:cNvPr id="54" name="组合 53"/>
          <p:cNvGrpSpPr/>
          <p:nvPr/>
        </p:nvGrpSpPr>
        <p:grpSpPr>
          <a:xfrm>
            <a:off x="3082601" y="2969574"/>
            <a:ext cx="5575600" cy="873269"/>
            <a:chOff x="3222201" y="3130114"/>
            <a:chExt cx="5575600" cy="873269"/>
          </a:xfrm>
        </p:grpSpPr>
        <p:cxnSp>
          <p:nvCxnSpPr>
            <p:cNvPr id="10" name="肘形连接符 9"/>
            <p:cNvCxnSpPr/>
            <p:nvPr/>
          </p:nvCxnSpPr>
          <p:spPr>
            <a:xfrm>
              <a:off x="3222201" y="3130114"/>
              <a:ext cx="2321653" cy="609269"/>
            </a:xfrm>
            <a:prstGeom prst="bentConnector3">
              <a:avLst>
                <a:gd name="adj1" fmla="val 55369"/>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5457712" y="3523360"/>
              <a:ext cx="410094" cy="410201"/>
              <a:chOff x="5457712" y="3523360"/>
              <a:chExt cx="410094" cy="410201"/>
            </a:xfrm>
          </p:grpSpPr>
          <p:sp>
            <p:nvSpPr>
              <p:cNvPr id="15" name="淘宝店chenying0907出品 14"/>
              <p:cNvSpPr/>
              <p:nvPr/>
            </p:nvSpPr>
            <p:spPr>
              <a:xfrm>
                <a:off x="5457712" y="3523360"/>
                <a:ext cx="410094" cy="4102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6" name="标题 4"/>
              <p:cNvSpPr txBox="1">
                <a:spLocks/>
              </p:cNvSpPr>
              <p:nvPr/>
            </p:nvSpPr>
            <p:spPr>
              <a:xfrm>
                <a:off x="5479553" y="3594289"/>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04</a:t>
                </a:r>
              </a:p>
            </p:txBody>
          </p:sp>
        </p:grpSp>
        <p:sp>
          <p:nvSpPr>
            <p:cNvPr id="31" name="淘宝店chenying0907出品 47"/>
            <p:cNvSpPr>
              <a:spLocks noChangeArrowheads="1"/>
            </p:cNvSpPr>
            <p:nvPr/>
          </p:nvSpPr>
          <p:spPr bwMode="auto">
            <a:xfrm>
              <a:off x="6043816" y="3490959"/>
              <a:ext cx="2753985" cy="51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smtClean="0">
                  <a:solidFill>
                    <a:schemeClr val="tx1">
                      <a:lumMod val="85000"/>
                      <a:lumOff val="15000"/>
                    </a:schemeClr>
                  </a:solidFill>
                  <a:sym typeface="微软雅黑" pitchFamily="34" charset="-122"/>
                </a:rPr>
                <a:t>对所有密切接触人员采取居家医学观察，集中收治医院要尽快建成投入使用。</a:t>
              </a:r>
              <a:endParaRPr lang="zh-CN" altLang="en-US" sz="1200" dirty="0">
                <a:solidFill>
                  <a:schemeClr val="tx1">
                    <a:lumMod val="85000"/>
                    <a:lumOff val="15000"/>
                  </a:schemeClr>
                </a:solidFill>
                <a:sym typeface="微软雅黑" pitchFamily="34" charset="-122"/>
              </a:endParaRPr>
            </a:p>
          </p:txBody>
        </p:sp>
      </p:grpSp>
      <p:grpSp>
        <p:nvGrpSpPr>
          <p:cNvPr id="32" name="组合 31"/>
          <p:cNvGrpSpPr/>
          <p:nvPr/>
        </p:nvGrpSpPr>
        <p:grpSpPr>
          <a:xfrm>
            <a:off x="406594" y="129271"/>
            <a:ext cx="3031576" cy="479931"/>
            <a:chOff x="406594" y="129271"/>
            <a:chExt cx="3031576" cy="479931"/>
          </a:xfrm>
        </p:grpSpPr>
        <p:sp>
          <p:nvSpPr>
            <p:cNvPr id="33"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习近平这样指挥中国战“疫”</a:t>
              </a:r>
            </a:p>
          </p:txBody>
        </p:sp>
      </p:grpSp>
      <p:grpSp>
        <p:nvGrpSpPr>
          <p:cNvPr id="55" name="组合 54"/>
          <p:cNvGrpSpPr/>
          <p:nvPr/>
        </p:nvGrpSpPr>
        <p:grpSpPr>
          <a:xfrm>
            <a:off x="2181640" y="2602725"/>
            <a:ext cx="6627316" cy="1849006"/>
            <a:chOff x="2321240" y="2763265"/>
            <a:chExt cx="6627316" cy="1849006"/>
          </a:xfrm>
        </p:grpSpPr>
        <p:cxnSp>
          <p:nvCxnSpPr>
            <p:cNvPr id="41" name="肘形连接符 40"/>
            <p:cNvCxnSpPr/>
            <p:nvPr/>
          </p:nvCxnSpPr>
          <p:spPr>
            <a:xfrm>
              <a:off x="2321240" y="2763265"/>
              <a:ext cx="2926269" cy="1645772"/>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942517" y="4202070"/>
              <a:ext cx="410094" cy="410201"/>
              <a:chOff x="4942517" y="4202070"/>
              <a:chExt cx="410094" cy="410201"/>
            </a:xfrm>
          </p:grpSpPr>
          <p:sp>
            <p:nvSpPr>
              <p:cNvPr id="42" name="淘宝店chenying0907出品 12"/>
              <p:cNvSpPr/>
              <p:nvPr/>
            </p:nvSpPr>
            <p:spPr>
              <a:xfrm>
                <a:off x="4942517" y="4202070"/>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3" name="标题 4"/>
              <p:cNvSpPr txBox="1">
                <a:spLocks/>
              </p:cNvSpPr>
              <p:nvPr/>
            </p:nvSpPr>
            <p:spPr>
              <a:xfrm>
                <a:off x="4964358" y="4272999"/>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smtClean="0">
                    <a:solidFill>
                      <a:schemeClr val="bg1"/>
                    </a:solidFill>
                    <a:latin typeface="微软雅黑" panose="020B0503020204020204" pitchFamily="34" charset="-122"/>
                    <a:ea typeface="微软雅黑" panose="020B0503020204020204" pitchFamily="34" charset="-122"/>
                  </a:rPr>
                  <a:t>05</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grpSp>
        <p:sp>
          <p:nvSpPr>
            <p:cNvPr id="44" name="淘宝店chenying0907出品 47"/>
            <p:cNvSpPr>
              <a:spLocks noChangeArrowheads="1"/>
            </p:cNvSpPr>
            <p:nvPr/>
          </p:nvSpPr>
          <p:spPr bwMode="auto">
            <a:xfrm>
              <a:off x="5450308" y="4267382"/>
              <a:ext cx="3498248" cy="27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smtClean="0">
                  <a:solidFill>
                    <a:schemeClr val="tx1">
                      <a:lumMod val="85000"/>
                      <a:lumOff val="15000"/>
                    </a:schemeClr>
                  </a:solidFill>
                  <a:sym typeface="微软雅黑" pitchFamily="34" charset="-122"/>
                </a:rPr>
                <a:t>根据需要从全国调派医务人员驰援武汉、驰援湖北。</a:t>
              </a:r>
              <a:endParaRPr lang="zh-CN" altLang="en-US" sz="1200" dirty="0">
                <a:solidFill>
                  <a:schemeClr val="tx1">
                    <a:lumMod val="85000"/>
                    <a:lumOff val="15000"/>
                  </a:schemeClr>
                </a:solidFill>
                <a:sym typeface="微软雅黑" pitchFamily="34" charset="-122"/>
              </a:endParaRPr>
            </a:p>
          </p:txBody>
        </p:sp>
      </p:grpSp>
      <p:grpSp>
        <p:nvGrpSpPr>
          <p:cNvPr id="56" name="组合 55"/>
          <p:cNvGrpSpPr/>
          <p:nvPr/>
        </p:nvGrpSpPr>
        <p:grpSpPr>
          <a:xfrm>
            <a:off x="1084899" y="1634627"/>
            <a:ext cx="2213670" cy="1382692"/>
            <a:chOff x="1224499" y="1795167"/>
            <a:chExt cx="2213670" cy="1382692"/>
          </a:xfrm>
        </p:grpSpPr>
        <p:sp>
          <p:nvSpPr>
            <p:cNvPr id="17" name="淘宝店chenying0907出品 9"/>
            <p:cNvSpPr>
              <a:spLocks/>
            </p:cNvSpPr>
            <p:nvPr/>
          </p:nvSpPr>
          <p:spPr bwMode="auto">
            <a:xfrm flipH="1">
              <a:off x="1224499" y="1795167"/>
              <a:ext cx="2213670" cy="138269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C00000"/>
            </a:solidFill>
            <a:ln>
              <a:noFill/>
            </a:ln>
            <a:extLst/>
          </p:spPr>
          <p:txBody>
            <a:bodyPr vert="horz" wrap="square" lIns="56625" tIns="28312" rIns="56625" bIns="2831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00">
                <a:solidFill>
                  <a:sysClr val="windowText" lastClr="000000"/>
                </a:solidFill>
                <a:latin typeface="Calibri"/>
                <a:ea typeface="宋体"/>
              </a:endParaRPr>
            </a:p>
          </p:txBody>
        </p:sp>
        <p:sp>
          <p:nvSpPr>
            <p:cNvPr id="19" name="淘宝店chenying0907出品 18"/>
            <p:cNvSpPr/>
            <p:nvPr/>
          </p:nvSpPr>
          <p:spPr>
            <a:xfrm>
              <a:off x="1224499" y="2475625"/>
              <a:ext cx="2088205" cy="346224"/>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一、疫情爆发之初</a:t>
              </a:r>
              <a:endParaRPr lang="en-US" altLang="zh-CN"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229755781"/>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淘宝店chenying0907出品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淘宝店chenying0907出品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chemeClr val="bg1"/>
                </a:solidFill>
                <a:latin typeface="微软雅黑" pitchFamily="34" charset="-122"/>
                <a:ea typeface="微软雅黑" pitchFamily="34" charset="-122"/>
                <a:sym typeface="微软雅黑" pitchFamily="34" charset="-122"/>
              </a:rPr>
              <a:t>市场前景可观</a:t>
            </a:r>
            <a:endParaRPr lang="zh-CN" altLang="en-US" b="1" dirty="0">
              <a:solidFill>
                <a:schemeClr val="bg1"/>
              </a:solidFill>
              <a:latin typeface="微软雅黑" pitchFamily="34" charset="-122"/>
              <a:ea typeface="微软雅黑" pitchFamily="34" charset="-122"/>
              <a:sym typeface="微软雅黑" pitchFamily="34" charset="-122"/>
            </a:endParaRPr>
          </a:p>
        </p:txBody>
      </p:sp>
      <p:sp>
        <p:nvSpPr>
          <p:cNvPr id="20" name="淘宝店chenying0907出品 19"/>
          <p:cNvSpPr/>
          <p:nvPr/>
        </p:nvSpPr>
        <p:spPr>
          <a:xfrm>
            <a:off x="540355" y="3108638"/>
            <a:ext cx="3302758" cy="900222"/>
          </a:xfrm>
          <a:prstGeom prst="rect">
            <a:avLst/>
          </a:prstGeom>
        </p:spPr>
        <p:txBody>
          <a:bodyPr wrap="square" lIns="68555" tIns="34278" rIns="68555" bIns="34278">
            <a:spAutoFit/>
          </a:bodyPr>
          <a:lstStyle/>
          <a:p>
            <a:pPr algn="ctr">
              <a:lnSpc>
                <a:spcPct val="150000"/>
              </a:lnSpc>
            </a:pPr>
            <a:r>
              <a:rPr lang="zh-CN" altLang="en-US" b="1" dirty="0" smtClean="0">
                <a:solidFill>
                  <a:schemeClr val="tx1">
                    <a:lumMod val="65000"/>
                    <a:lumOff val="35000"/>
                  </a:schemeClr>
                </a:solidFill>
                <a:latin typeface="微软雅黑" pitchFamily="34" charset="-122"/>
                <a:ea typeface="微软雅黑" pitchFamily="34" charset="-122"/>
              </a:rPr>
              <a:t>坚决做到应收尽收</a:t>
            </a:r>
            <a:endParaRPr lang="en-US" altLang="zh-CN" b="1" dirty="0" smtClean="0">
              <a:solidFill>
                <a:schemeClr val="tx1">
                  <a:lumMod val="65000"/>
                  <a:lumOff val="35000"/>
                </a:schemeClr>
              </a:solidFill>
              <a:latin typeface="微软雅黑" pitchFamily="34" charset="-122"/>
              <a:ea typeface="微软雅黑" pitchFamily="34" charset="-122"/>
            </a:endParaRPr>
          </a:p>
          <a:p>
            <a:pPr algn="ctr">
              <a:lnSpc>
                <a:spcPct val="150000"/>
              </a:lnSpc>
            </a:pPr>
            <a:r>
              <a:rPr lang="zh-CN" altLang="en-US" b="1" dirty="0" smtClean="0">
                <a:solidFill>
                  <a:schemeClr val="tx1">
                    <a:lumMod val="65000"/>
                    <a:lumOff val="35000"/>
                  </a:schemeClr>
                </a:solidFill>
                <a:latin typeface="微软雅黑" pitchFamily="34" charset="-122"/>
                <a:ea typeface="微软雅黑" pitchFamily="34" charset="-122"/>
              </a:rPr>
              <a:t>遏制疫情扩散蔓延</a:t>
            </a:r>
            <a:endParaRPr lang="en-US" altLang="zh-CN" b="1" dirty="0">
              <a:solidFill>
                <a:schemeClr val="tx1">
                  <a:lumMod val="65000"/>
                  <a:lumOff val="35000"/>
                </a:schemeClr>
              </a:solidFill>
              <a:latin typeface="微软雅黑" pitchFamily="34" charset="-122"/>
              <a:ea typeface="微软雅黑" pitchFamily="34" charset="-122"/>
            </a:endParaRPr>
          </a:p>
        </p:txBody>
      </p:sp>
      <p:grpSp>
        <p:nvGrpSpPr>
          <p:cNvPr id="50" name="组合 49"/>
          <p:cNvGrpSpPr/>
          <p:nvPr/>
        </p:nvGrpSpPr>
        <p:grpSpPr>
          <a:xfrm>
            <a:off x="2650666" y="1170420"/>
            <a:ext cx="6007536" cy="818649"/>
            <a:chOff x="2790266" y="1330960"/>
            <a:chExt cx="6007536" cy="818649"/>
          </a:xfrm>
        </p:grpSpPr>
        <p:cxnSp>
          <p:nvCxnSpPr>
            <p:cNvPr id="5" name="肘形连接符 4"/>
            <p:cNvCxnSpPr/>
            <p:nvPr/>
          </p:nvCxnSpPr>
          <p:spPr>
            <a:xfrm flipV="1">
              <a:off x="2790266" y="1581701"/>
              <a:ext cx="2181518" cy="567908"/>
            </a:xfrm>
            <a:prstGeom prst="bentConnector3">
              <a:avLst>
                <a:gd name="adj1" fmla="val 62381"/>
              </a:avLst>
            </a:prstGeom>
            <a:ln w="9525" cap="rnd">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4971784" y="1330960"/>
              <a:ext cx="410094" cy="410201"/>
              <a:chOff x="4971784" y="1330960"/>
              <a:chExt cx="410094" cy="410201"/>
            </a:xfrm>
          </p:grpSpPr>
          <p:sp>
            <p:nvSpPr>
              <p:cNvPr id="7" name="淘宝店chenying0907出品 6"/>
              <p:cNvSpPr/>
              <p:nvPr/>
            </p:nvSpPr>
            <p:spPr>
              <a:xfrm>
                <a:off x="4971784" y="1330960"/>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标题 4"/>
              <p:cNvSpPr txBox="1">
                <a:spLocks/>
              </p:cNvSpPr>
              <p:nvPr/>
            </p:nvSpPr>
            <p:spPr>
              <a:xfrm>
                <a:off x="4993625" y="1401890"/>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01</a:t>
                </a:r>
              </a:p>
            </p:txBody>
          </p:sp>
        </p:grpSp>
        <p:sp>
          <p:nvSpPr>
            <p:cNvPr id="24" name="淘宝店chenying0907出品 47"/>
            <p:cNvSpPr>
              <a:spLocks noChangeArrowheads="1"/>
            </p:cNvSpPr>
            <p:nvPr/>
          </p:nvSpPr>
          <p:spPr bwMode="auto">
            <a:xfrm>
              <a:off x="5457712" y="1361018"/>
              <a:ext cx="3340090" cy="27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smtClean="0">
                  <a:solidFill>
                    <a:schemeClr val="tx1">
                      <a:lumMod val="85000"/>
                      <a:lumOff val="15000"/>
                    </a:schemeClr>
                  </a:solidFill>
                  <a:sym typeface="微软雅黑" pitchFamily="34" charset="-122"/>
                </a:rPr>
                <a:t>坚决做到应收尽收，控制源头、切断传播途径。</a:t>
              </a:r>
              <a:endParaRPr lang="zh-CN" altLang="en-US" sz="1200" dirty="0">
                <a:solidFill>
                  <a:schemeClr val="tx1">
                    <a:lumMod val="85000"/>
                    <a:lumOff val="15000"/>
                  </a:schemeClr>
                </a:solidFill>
                <a:sym typeface="微软雅黑" pitchFamily="34" charset="-122"/>
              </a:endParaRPr>
            </a:p>
          </p:txBody>
        </p:sp>
      </p:grpSp>
      <p:grpSp>
        <p:nvGrpSpPr>
          <p:cNvPr id="52" name="组合 51"/>
          <p:cNvGrpSpPr/>
          <p:nvPr/>
        </p:nvGrpSpPr>
        <p:grpSpPr>
          <a:xfrm>
            <a:off x="3114753" y="1888296"/>
            <a:ext cx="5543449" cy="856857"/>
            <a:chOff x="3254353" y="2048836"/>
            <a:chExt cx="5543449" cy="856857"/>
          </a:xfrm>
        </p:grpSpPr>
        <p:cxnSp>
          <p:nvCxnSpPr>
            <p:cNvPr id="9" name="肘形连接符 8"/>
            <p:cNvCxnSpPr/>
            <p:nvPr/>
          </p:nvCxnSpPr>
          <p:spPr>
            <a:xfrm flipV="1">
              <a:off x="3254353" y="2322551"/>
              <a:ext cx="2257351" cy="583142"/>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5511704" y="2087044"/>
              <a:ext cx="410094" cy="410201"/>
              <a:chOff x="5511704" y="2087044"/>
              <a:chExt cx="410094" cy="410201"/>
            </a:xfrm>
          </p:grpSpPr>
          <p:sp>
            <p:nvSpPr>
              <p:cNvPr id="11" name="淘宝店chenying0907出品 10"/>
              <p:cNvSpPr/>
              <p:nvPr/>
            </p:nvSpPr>
            <p:spPr>
              <a:xfrm>
                <a:off x="5511704" y="2087044"/>
                <a:ext cx="410094" cy="4102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2" name="标题 4"/>
              <p:cNvSpPr txBox="1">
                <a:spLocks/>
              </p:cNvSpPr>
              <p:nvPr/>
            </p:nvSpPr>
            <p:spPr>
              <a:xfrm>
                <a:off x="5533545" y="2157974"/>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02</a:t>
                </a:r>
              </a:p>
            </p:txBody>
          </p:sp>
        </p:grpSp>
        <p:sp>
          <p:nvSpPr>
            <p:cNvPr id="27" name="淘宝店chenying0907出品 47"/>
            <p:cNvSpPr>
              <a:spLocks noChangeArrowheads="1"/>
            </p:cNvSpPr>
            <p:nvPr/>
          </p:nvSpPr>
          <p:spPr bwMode="auto">
            <a:xfrm>
              <a:off x="6043817" y="2048836"/>
              <a:ext cx="2753985" cy="51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smtClean="0">
                  <a:solidFill>
                    <a:schemeClr val="tx1">
                      <a:lumMod val="85000"/>
                      <a:lumOff val="15000"/>
                    </a:schemeClr>
                  </a:solidFill>
                  <a:sym typeface="微软雅黑" pitchFamily="34" charset="-122"/>
                </a:rPr>
                <a:t>要采取更加有力的措施，尽快增加医疗机构床位，用好方舱医院。</a:t>
              </a:r>
              <a:endParaRPr lang="zh-CN" altLang="en-US" sz="1200" dirty="0">
                <a:solidFill>
                  <a:schemeClr val="tx1">
                    <a:lumMod val="85000"/>
                    <a:lumOff val="15000"/>
                  </a:schemeClr>
                </a:solidFill>
                <a:sym typeface="微软雅黑" pitchFamily="34" charset="-122"/>
              </a:endParaRPr>
            </a:p>
          </p:txBody>
        </p:sp>
      </p:grpSp>
      <p:grpSp>
        <p:nvGrpSpPr>
          <p:cNvPr id="53" name="组合 52"/>
          <p:cNvGrpSpPr/>
          <p:nvPr/>
        </p:nvGrpSpPr>
        <p:grpSpPr>
          <a:xfrm>
            <a:off x="2650666" y="2228693"/>
            <a:ext cx="6189012" cy="885450"/>
            <a:chOff x="2790266" y="2389233"/>
            <a:chExt cx="6189012" cy="885450"/>
          </a:xfrm>
        </p:grpSpPr>
        <p:cxnSp>
          <p:nvCxnSpPr>
            <p:cNvPr id="6" name="肘形连接符 5"/>
            <p:cNvCxnSpPr/>
            <p:nvPr/>
          </p:nvCxnSpPr>
          <p:spPr>
            <a:xfrm>
              <a:off x="2790266" y="2389233"/>
              <a:ext cx="2321653" cy="609269"/>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4917793" y="2767276"/>
              <a:ext cx="410094" cy="410201"/>
              <a:chOff x="4917793" y="2767276"/>
              <a:chExt cx="410094" cy="410201"/>
            </a:xfrm>
          </p:grpSpPr>
          <p:sp>
            <p:nvSpPr>
              <p:cNvPr id="13" name="淘宝店chenying0907出品 12"/>
              <p:cNvSpPr/>
              <p:nvPr/>
            </p:nvSpPr>
            <p:spPr>
              <a:xfrm>
                <a:off x="4917793" y="2767276"/>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4" name="标题 4"/>
              <p:cNvSpPr txBox="1">
                <a:spLocks/>
              </p:cNvSpPr>
              <p:nvPr/>
            </p:nvSpPr>
            <p:spPr>
              <a:xfrm>
                <a:off x="4939634" y="2838205"/>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03</a:t>
                </a:r>
              </a:p>
            </p:txBody>
          </p:sp>
        </p:grpSp>
        <p:sp>
          <p:nvSpPr>
            <p:cNvPr id="29" name="淘宝店chenying0907出品 47"/>
            <p:cNvSpPr>
              <a:spLocks noChangeArrowheads="1"/>
            </p:cNvSpPr>
            <p:nvPr/>
          </p:nvSpPr>
          <p:spPr bwMode="auto">
            <a:xfrm>
              <a:off x="5447666" y="2762259"/>
              <a:ext cx="3531612" cy="51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smtClean="0">
                  <a:solidFill>
                    <a:schemeClr val="tx1">
                      <a:lumMod val="85000"/>
                      <a:lumOff val="15000"/>
                    </a:schemeClr>
                  </a:solidFill>
                  <a:sym typeface="微软雅黑" pitchFamily="34" charset="-122"/>
                </a:rPr>
                <a:t>要按照集中患者、集中专家、集中资源、集中救治的原则，不断优化诊疗方案。</a:t>
              </a:r>
              <a:endParaRPr lang="zh-CN" altLang="en-US" sz="1200" dirty="0">
                <a:solidFill>
                  <a:schemeClr val="tx1">
                    <a:lumMod val="85000"/>
                    <a:lumOff val="15000"/>
                  </a:schemeClr>
                </a:solidFill>
                <a:sym typeface="微软雅黑" pitchFamily="34" charset="-122"/>
              </a:endParaRPr>
            </a:p>
          </p:txBody>
        </p:sp>
      </p:grpSp>
      <p:grpSp>
        <p:nvGrpSpPr>
          <p:cNvPr id="54" name="组合 53"/>
          <p:cNvGrpSpPr/>
          <p:nvPr/>
        </p:nvGrpSpPr>
        <p:grpSpPr>
          <a:xfrm>
            <a:off x="3082601" y="2969574"/>
            <a:ext cx="5726355" cy="897130"/>
            <a:chOff x="3222201" y="3130114"/>
            <a:chExt cx="5726355" cy="897130"/>
          </a:xfrm>
        </p:grpSpPr>
        <p:cxnSp>
          <p:nvCxnSpPr>
            <p:cNvPr id="10" name="肘形连接符 9"/>
            <p:cNvCxnSpPr/>
            <p:nvPr/>
          </p:nvCxnSpPr>
          <p:spPr>
            <a:xfrm>
              <a:off x="3222201" y="3130114"/>
              <a:ext cx="2321653" cy="609269"/>
            </a:xfrm>
            <a:prstGeom prst="bentConnector3">
              <a:avLst>
                <a:gd name="adj1" fmla="val 55369"/>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5457712" y="3523360"/>
              <a:ext cx="410094" cy="410201"/>
              <a:chOff x="5457712" y="3523360"/>
              <a:chExt cx="410094" cy="410201"/>
            </a:xfrm>
          </p:grpSpPr>
          <p:sp>
            <p:nvSpPr>
              <p:cNvPr id="15" name="淘宝店chenying0907出品 14"/>
              <p:cNvSpPr/>
              <p:nvPr/>
            </p:nvSpPr>
            <p:spPr>
              <a:xfrm>
                <a:off x="5457712" y="3523360"/>
                <a:ext cx="410094" cy="4102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6" name="标题 4"/>
              <p:cNvSpPr txBox="1">
                <a:spLocks/>
              </p:cNvSpPr>
              <p:nvPr/>
            </p:nvSpPr>
            <p:spPr>
              <a:xfrm>
                <a:off x="5479553" y="3594289"/>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04</a:t>
                </a:r>
              </a:p>
            </p:txBody>
          </p:sp>
        </p:grpSp>
        <p:sp>
          <p:nvSpPr>
            <p:cNvPr id="31" name="淘宝店chenying0907出品 47"/>
            <p:cNvSpPr>
              <a:spLocks noChangeArrowheads="1"/>
            </p:cNvSpPr>
            <p:nvPr/>
          </p:nvSpPr>
          <p:spPr bwMode="auto">
            <a:xfrm>
              <a:off x="6043816" y="3514820"/>
              <a:ext cx="2904740" cy="51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smtClean="0">
                  <a:solidFill>
                    <a:schemeClr val="tx1">
                      <a:lumMod val="85000"/>
                      <a:lumOff val="15000"/>
                    </a:schemeClr>
                  </a:solidFill>
                  <a:sym typeface="微软雅黑" pitchFamily="34" charset="-122"/>
                </a:rPr>
                <a:t>要及时发布权威信息，公开透明回应群众关切。</a:t>
              </a:r>
              <a:endParaRPr lang="zh-CN" altLang="en-US" sz="1200" dirty="0">
                <a:solidFill>
                  <a:schemeClr val="tx1">
                    <a:lumMod val="85000"/>
                    <a:lumOff val="15000"/>
                  </a:schemeClr>
                </a:solidFill>
                <a:sym typeface="微软雅黑" pitchFamily="34" charset="-122"/>
              </a:endParaRPr>
            </a:p>
          </p:txBody>
        </p:sp>
      </p:grpSp>
      <p:grpSp>
        <p:nvGrpSpPr>
          <p:cNvPr id="32" name="组合 31"/>
          <p:cNvGrpSpPr/>
          <p:nvPr/>
        </p:nvGrpSpPr>
        <p:grpSpPr>
          <a:xfrm>
            <a:off x="406594" y="129271"/>
            <a:ext cx="3031576" cy="479931"/>
            <a:chOff x="406594" y="129271"/>
            <a:chExt cx="3031576" cy="479931"/>
          </a:xfrm>
        </p:grpSpPr>
        <p:sp>
          <p:nvSpPr>
            <p:cNvPr id="33"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习近平这样指挥中国战“疫”</a:t>
              </a:r>
            </a:p>
          </p:txBody>
        </p:sp>
      </p:grpSp>
      <p:grpSp>
        <p:nvGrpSpPr>
          <p:cNvPr id="55" name="组合 54"/>
          <p:cNvGrpSpPr/>
          <p:nvPr/>
        </p:nvGrpSpPr>
        <p:grpSpPr>
          <a:xfrm>
            <a:off x="2181640" y="2602725"/>
            <a:ext cx="6627316" cy="1849006"/>
            <a:chOff x="2321240" y="2763265"/>
            <a:chExt cx="6627316" cy="1849006"/>
          </a:xfrm>
        </p:grpSpPr>
        <p:cxnSp>
          <p:nvCxnSpPr>
            <p:cNvPr id="41" name="肘形连接符 40"/>
            <p:cNvCxnSpPr/>
            <p:nvPr/>
          </p:nvCxnSpPr>
          <p:spPr>
            <a:xfrm>
              <a:off x="2321240" y="2763265"/>
              <a:ext cx="2926269" cy="1645772"/>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942517" y="4202070"/>
              <a:ext cx="410094" cy="410201"/>
              <a:chOff x="4942517" y="4202070"/>
              <a:chExt cx="410094" cy="410201"/>
            </a:xfrm>
          </p:grpSpPr>
          <p:sp>
            <p:nvSpPr>
              <p:cNvPr id="42" name="淘宝店chenying0907出品 12"/>
              <p:cNvSpPr/>
              <p:nvPr/>
            </p:nvSpPr>
            <p:spPr>
              <a:xfrm>
                <a:off x="4942517" y="4202070"/>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3" name="标题 4"/>
              <p:cNvSpPr txBox="1">
                <a:spLocks/>
              </p:cNvSpPr>
              <p:nvPr/>
            </p:nvSpPr>
            <p:spPr>
              <a:xfrm>
                <a:off x="4964358" y="4272999"/>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smtClean="0">
                    <a:solidFill>
                      <a:schemeClr val="bg1"/>
                    </a:solidFill>
                    <a:latin typeface="微软雅黑" panose="020B0503020204020204" pitchFamily="34" charset="-122"/>
                    <a:ea typeface="微软雅黑" panose="020B0503020204020204" pitchFamily="34" charset="-122"/>
                  </a:rPr>
                  <a:t>05</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grpSp>
        <p:sp>
          <p:nvSpPr>
            <p:cNvPr id="44" name="淘宝店chenying0907出品 47"/>
            <p:cNvSpPr>
              <a:spLocks noChangeArrowheads="1"/>
            </p:cNvSpPr>
            <p:nvPr/>
          </p:nvSpPr>
          <p:spPr bwMode="auto">
            <a:xfrm>
              <a:off x="5450308" y="4267382"/>
              <a:ext cx="3498248" cy="27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smtClean="0">
                  <a:solidFill>
                    <a:schemeClr val="tx1">
                      <a:lumMod val="85000"/>
                      <a:lumOff val="15000"/>
                    </a:schemeClr>
                  </a:solidFill>
                  <a:sym typeface="微软雅黑" pitchFamily="34" charset="-122"/>
                </a:rPr>
                <a:t>要加大对传染病防治法和防控知识的宣传教育。</a:t>
              </a:r>
              <a:endParaRPr lang="zh-CN" altLang="en-US" sz="1200" dirty="0">
                <a:solidFill>
                  <a:schemeClr val="tx1">
                    <a:lumMod val="85000"/>
                    <a:lumOff val="15000"/>
                  </a:schemeClr>
                </a:solidFill>
                <a:sym typeface="微软雅黑" pitchFamily="34" charset="-122"/>
              </a:endParaRPr>
            </a:p>
          </p:txBody>
        </p:sp>
      </p:grpSp>
      <p:grpSp>
        <p:nvGrpSpPr>
          <p:cNvPr id="56" name="组合 55"/>
          <p:cNvGrpSpPr/>
          <p:nvPr/>
        </p:nvGrpSpPr>
        <p:grpSpPr>
          <a:xfrm>
            <a:off x="1084899" y="1634627"/>
            <a:ext cx="2213670" cy="1382692"/>
            <a:chOff x="1224499" y="1795167"/>
            <a:chExt cx="2213670" cy="1382692"/>
          </a:xfrm>
        </p:grpSpPr>
        <p:sp>
          <p:nvSpPr>
            <p:cNvPr id="17" name="淘宝店chenying0907出品 9"/>
            <p:cNvSpPr>
              <a:spLocks/>
            </p:cNvSpPr>
            <p:nvPr/>
          </p:nvSpPr>
          <p:spPr bwMode="auto">
            <a:xfrm flipH="1">
              <a:off x="1224499" y="1795167"/>
              <a:ext cx="2213670" cy="138269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C00000"/>
            </a:solidFill>
            <a:ln>
              <a:noFill/>
            </a:ln>
            <a:extLst/>
          </p:spPr>
          <p:txBody>
            <a:bodyPr vert="horz" wrap="square" lIns="56625" tIns="28312" rIns="56625" bIns="2831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00">
                <a:solidFill>
                  <a:sysClr val="windowText" lastClr="000000"/>
                </a:solidFill>
                <a:latin typeface="Calibri"/>
                <a:ea typeface="宋体"/>
              </a:endParaRPr>
            </a:p>
          </p:txBody>
        </p:sp>
        <p:sp>
          <p:nvSpPr>
            <p:cNvPr id="19" name="淘宝店chenying0907出品 18"/>
            <p:cNvSpPr/>
            <p:nvPr/>
          </p:nvSpPr>
          <p:spPr>
            <a:xfrm>
              <a:off x="1286012" y="2475625"/>
              <a:ext cx="2040340" cy="346224"/>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二、胶着对垒状态</a:t>
              </a:r>
              <a:endParaRPr lang="en-US" altLang="zh-CN"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016594602"/>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014129" y="1022920"/>
            <a:ext cx="4822796" cy="597489"/>
            <a:chOff x="4676045" y="929112"/>
            <a:chExt cx="4822796" cy="597489"/>
          </a:xfrm>
        </p:grpSpPr>
        <p:sp>
          <p:nvSpPr>
            <p:cNvPr id="19" name="淘宝店chenying0907出品 18"/>
            <p:cNvSpPr/>
            <p:nvPr/>
          </p:nvSpPr>
          <p:spPr>
            <a:xfrm>
              <a:off x="4676045" y="929112"/>
              <a:ext cx="432354" cy="43258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22" name="标题 11"/>
            <p:cNvSpPr txBox="1">
              <a:spLocks/>
            </p:cNvSpPr>
            <p:nvPr/>
          </p:nvSpPr>
          <p:spPr>
            <a:xfrm>
              <a:off x="5206929" y="929112"/>
              <a:ext cx="4291912" cy="597489"/>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针对湖北和武汉前期防控工作存在的严重问题，党中央及时提出整改要求，并对湖北省委和武汉市委领导班子作出调整充实。</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4014129" y="1494913"/>
            <a:ext cx="4805320" cy="597489"/>
            <a:chOff x="4676045" y="1401105"/>
            <a:chExt cx="4805320" cy="597489"/>
          </a:xfrm>
        </p:grpSpPr>
        <p:sp>
          <p:nvSpPr>
            <p:cNvPr id="20" name="淘宝店chenying0907出品 19"/>
            <p:cNvSpPr/>
            <p:nvPr/>
          </p:nvSpPr>
          <p:spPr>
            <a:xfrm>
              <a:off x="4676045" y="1469172"/>
              <a:ext cx="432354" cy="43258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24" name="标题 11"/>
            <p:cNvSpPr txBox="1">
              <a:spLocks/>
            </p:cNvSpPr>
            <p:nvPr/>
          </p:nvSpPr>
          <p:spPr>
            <a:xfrm>
              <a:off x="5206929" y="1401105"/>
              <a:ext cx="4274436" cy="597489"/>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要坚决遏制疫情扩散输出，大幅度充实基层特别是社区力量，加大流行病学调查力度，织密织牢社区防控网，实行严格的网格化管理。</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014129" y="2115640"/>
            <a:ext cx="4662019" cy="434777"/>
            <a:chOff x="4676045" y="2021832"/>
            <a:chExt cx="4662019" cy="434777"/>
          </a:xfrm>
        </p:grpSpPr>
        <p:sp>
          <p:nvSpPr>
            <p:cNvPr id="21" name="淘宝店chenying0907出品 20"/>
            <p:cNvSpPr/>
            <p:nvPr/>
          </p:nvSpPr>
          <p:spPr>
            <a:xfrm>
              <a:off x="4676045" y="2021832"/>
              <a:ext cx="432354" cy="43258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26" name="标题 11"/>
            <p:cNvSpPr txBox="1">
              <a:spLocks/>
            </p:cNvSpPr>
            <p:nvPr/>
          </p:nvSpPr>
          <p:spPr>
            <a:xfrm>
              <a:off x="5206929" y="2112183"/>
              <a:ext cx="4131135" cy="344426"/>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要加大重症患者救治力度，加快推广行之有效的诊疗方案。</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30" name="淘宝店chenying0907出品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1" name="淘宝店chenying0907出品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chemeClr val="bg1"/>
                </a:solidFill>
                <a:latin typeface="微软雅黑" pitchFamily="34" charset="-122"/>
                <a:ea typeface="微软雅黑" pitchFamily="34" charset="-122"/>
                <a:sym typeface="微软雅黑" pitchFamily="34" charset="-122"/>
              </a:rPr>
              <a:t>项目核心人物介绍</a:t>
            </a:r>
            <a:endParaRPr lang="zh-CN" altLang="en-US" b="1" dirty="0">
              <a:solidFill>
                <a:schemeClr val="bg1"/>
              </a:solidFill>
              <a:latin typeface="微软雅黑" pitchFamily="34" charset="-122"/>
              <a:ea typeface="微软雅黑" pitchFamily="34" charset="-122"/>
              <a:sym typeface="微软雅黑" pitchFamily="34" charset="-122"/>
            </a:endParaRPr>
          </a:p>
        </p:txBody>
      </p:sp>
      <p:grpSp>
        <p:nvGrpSpPr>
          <p:cNvPr id="32" name="组合 31"/>
          <p:cNvGrpSpPr/>
          <p:nvPr/>
        </p:nvGrpSpPr>
        <p:grpSpPr>
          <a:xfrm>
            <a:off x="406594" y="129271"/>
            <a:ext cx="3031576" cy="479931"/>
            <a:chOff x="406594" y="129271"/>
            <a:chExt cx="3031576" cy="479931"/>
          </a:xfrm>
        </p:grpSpPr>
        <p:sp>
          <p:nvSpPr>
            <p:cNvPr id="33"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习近平这样指挥中国战“疫”</a:t>
              </a:r>
            </a:p>
          </p:txBody>
        </p:sp>
      </p:grpSp>
      <p:grpSp>
        <p:nvGrpSpPr>
          <p:cNvPr id="25" name="组合 24"/>
          <p:cNvGrpSpPr/>
          <p:nvPr/>
        </p:nvGrpSpPr>
        <p:grpSpPr>
          <a:xfrm>
            <a:off x="4014129" y="2684838"/>
            <a:ext cx="4805320" cy="432589"/>
            <a:chOff x="4676045" y="2596083"/>
            <a:chExt cx="4805320" cy="432589"/>
          </a:xfrm>
        </p:grpSpPr>
        <p:sp>
          <p:nvSpPr>
            <p:cNvPr id="35" name="淘宝店chenying0907出品 20"/>
            <p:cNvSpPr/>
            <p:nvPr/>
          </p:nvSpPr>
          <p:spPr>
            <a:xfrm>
              <a:off x="4676045" y="2596083"/>
              <a:ext cx="432354" cy="43258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p:txBody>
        </p:sp>
        <p:sp>
          <p:nvSpPr>
            <p:cNvPr id="36" name="标题 11"/>
            <p:cNvSpPr txBox="1">
              <a:spLocks/>
            </p:cNvSpPr>
            <p:nvPr/>
          </p:nvSpPr>
          <p:spPr>
            <a:xfrm>
              <a:off x="5206929" y="2697298"/>
              <a:ext cx="4274436" cy="322585"/>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要发挥好高水平医疗团队作用，把好钢用在刀刃上。</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4014129" y="3259211"/>
            <a:ext cx="4805320" cy="432589"/>
            <a:chOff x="4676045" y="3165403"/>
            <a:chExt cx="4805320" cy="432589"/>
          </a:xfrm>
        </p:grpSpPr>
        <p:sp>
          <p:nvSpPr>
            <p:cNvPr id="37" name="淘宝店chenying0907出品 20"/>
            <p:cNvSpPr/>
            <p:nvPr/>
          </p:nvSpPr>
          <p:spPr>
            <a:xfrm>
              <a:off x="4676045" y="3165403"/>
              <a:ext cx="432354" cy="43258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5</a:t>
              </a:r>
              <a:endParaRPr lang="zh-CN" altLang="en-US" dirty="0">
                <a:latin typeface="微软雅黑" panose="020B0503020204020204" pitchFamily="34" charset="-122"/>
                <a:ea typeface="微软雅黑" panose="020B0503020204020204" pitchFamily="34" charset="-122"/>
              </a:endParaRPr>
            </a:p>
          </p:txBody>
        </p:sp>
        <p:sp>
          <p:nvSpPr>
            <p:cNvPr id="38" name="标题 11"/>
            <p:cNvSpPr txBox="1">
              <a:spLocks/>
            </p:cNvSpPr>
            <p:nvPr/>
          </p:nvSpPr>
          <p:spPr>
            <a:xfrm>
              <a:off x="5197837" y="3250466"/>
              <a:ext cx="4283528" cy="306393"/>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要加强力量薄弱地区防控，统筹做好各市州防疫工作。</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4014129" y="3837163"/>
            <a:ext cx="4805320" cy="432589"/>
            <a:chOff x="4676045" y="3743355"/>
            <a:chExt cx="4805320" cy="432589"/>
          </a:xfrm>
        </p:grpSpPr>
        <p:sp>
          <p:nvSpPr>
            <p:cNvPr id="39" name="淘宝店chenying0907出品 20"/>
            <p:cNvSpPr/>
            <p:nvPr/>
          </p:nvSpPr>
          <p:spPr>
            <a:xfrm>
              <a:off x="4676045" y="3743355"/>
              <a:ext cx="432354" cy="43258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6</a:t>
              </a:r>
              <a:endParaRPr lang="zh-CN" altLang="en-US" dirty="0">
                <a:latin typeface="微软雅黑" panose="020B0503020204020204" pitchFamily="34" charset="-122"/>
                <a:ea typeface="微软雅黑" panose="020B0503020204020204" pitchFamily="34" charset="-122"/>
              </a:endParaRPr>
            </a:p>
          </p:txBody>
        </p:sp>
        <p:sp>
          <p:nvSpPr>
            <p:cNvPr id="40" name="标题 11"/>
            <p:cNvSpPr txBox="1">
              <a:spLocks/>
            </p:cNvSpPr>
            <p:nvPr/>
          </p:nvSpPr>
          <p:spPr>
            <a:xfrm>
              <a:off x="5211485" y="3808687"/>
              <a:ext cx="4269880" cy="367257"/>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要加强对县乡防疫工作的指导，增援县域定点医院。</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45" name="淘宝店chenying0907出品 19"/>
          <p:cNvSpPr/>
          <p:nvPr/>
        </p:nvSpPr>
        <p:spPr>
          <a:xfrm>
            <a:off x="540355" y="3108638"/>
            <a:ext cx="3302758" cy="1315721"/>
          </a:xfrm>
          <a:prstGeom prst="rect">
            <a:avLst/>
          </a:prstGeom>
        </p:spPr>
        <p:txBody>
          <a:bodyPr wrap="square" lIns="68555" tIns="34278" rIns="68555" bIns="34278">
            <a:spAutoFit/>
          </a:bodyPr>
          <a:lstStyle/>
          <a:p>
            <a:pPr algn="ctr">
              <a:lnSpc>
                <a:spcPct val="150000"/>
              </a:lnSpc>
            </a:pPr>
            <a:r>
              <a:rPr lang="zh-CN" altLang="en-US" b="1" dirty="0" smtClean="0">
                <a:solidFill>
                  <a:schemeClr val="tx1">
                    <a:lumMod val="65000"/>
                    <a:lumOff val="35000"/>
                  </a:schemeClr>
                </a:solidFill>
                <a:latin typeface="微软雅黑" pitchFamily="34" charset="-122"/>
                <a:ea typeface="微软雅黑" pitchFamily="34" charset="-122"/>
              </a:rPr>
              <a:t>调整领导班子</a:t>
            </a:r>
            <a:endParaRPr lang="en-US" altLang="zh-CN" b="1" dirty="0" smtClean="0">
              <a:solidFill>
                <a:schemeClr val="tx1">
                  <a:lumMod val="65000"/>
                  <a:lumOff val="35000"/>
                </a:schemeClr>
              </a:solidFill>
              <a:latin typeface="微软雅黑" pitchFamily="34" charset="-122"/>
              <a:ea typeface="微软雅黑" pitchFamily="34" charset="-122"/>
            </a:endParaRPr>
          </a:p>
          <a:p>
            <a:pPr algn="ctr">
              <a:lnSpc>
                <a:spcPct val="150000"/>
              </a:lnSpc>
            </a:pPr>
            <a:r>
              <a:rPr lang="zh-CN" altLang="en-US" b="1" dirty="0">
                <a:solidFill>
                  <a:schemeClr val="tx1">
                    <a:lumMod val="65000"/>
                    <a:lumOff val="35000"/>
                  </a:schemeClr>
                </a:solidFill>
                <a:latin typeface="微软雅黑" pitchFamily="34" charset="-122"/>
                <a:ea typeface="微软雅黑" pitchFamily="34" charset="-122"/>
              </a:rPr>
              <a:t>织密织</a:t>
            </a:r>
            <a:r>
              <a:rPr lang="zh-CN" altLang="en-US" b="1" dirty="0" smtClean="0">
                <a:solidFill>
                  <a:schemeClr val="tx1">
                    <a:lumMod val="65000"/>
                    <a:lumOff val="35000"/>
                  </a:schemeClr>
                </a:solidFill>
                <a:latin typeface="微软雅黑" pitchFamily="34" charset="-122"/>
                <a:ea typeface="微软雅黑" pitchFamily="34" charset="-122"/>
              </a:rPr>
              <a:t>牢社区防控网</a:t>
            </a:r>
            <a:endParaRPr lang="en-US" altLang="zh-CN" b="1" dirty="0" smtClean="0">
              <a:solidFill>
                <a:schemeClr val="tx1">
                  <a:lumMod val="65000"/>
                  <a:lumOff val="35000"/>
                </a:schemeClr>
              </a:solidFill>
              <a:latin typeface="微软雅黑" pitchFamily="34" charset="-122"/>
              <a:ea typeface="微软雅黑" pitchFamily="34" charset="-122"/>
            </a:endParaRPr>
          </a:p>
          <a:p>
            <a:pPr algn="ctr">
              <a:lnSpc>
                <a:spcPct val="150000"/>
              </a:lnSpc>
            </a:pPr>
            <a:r>
              <a:rPr lang="zh-CN" altLang="en-US" b="1" dirty="0" smtClean="0">
                <a:solidFill>
                  <a:schemeClr val="tx1">
                    <a:lumMod val="65000"/>
                    <a:lumOff val="35000"/>
                  </a:schemeClr>
                </a:solidFill>
                <a:latin typeface="微软雅黑" pitchFamily="34" charset="-122"/>
                <a:ea typeface="微软雅黑" pitchFamily="34" charset="-122"/>
              </a:rPr>
              <a:t>加快推广行之有效的诊疗方案</a:t>
            </a:r>
            <a:endParaRPr lang="en-US" altLang="zh-CN" b="1" dirty="0">
              <a:solidFill>
                <a:schemeClr val="tx1">
                  <a:lumMod val="65000"/>
                  <a:lumOff val="35000"/>
                </a:schemeClr>
              </a:solidFill>
              <a:latin typeface="微软雅黑" pitchFamily="34" charset="-122"/>
              <a:ea typeface="微软雅黑" pitchFamily="34" charset="-122"/>
            </a:endParaRPr>
          </a:p>
        </p:txBody>
      </p:sp>
      <p:grpSp>
        <p:nvGrpSpPr>
          <p:cNvPr id="46" name="组合 45"/>
          <p:cNvGrpSpPr/>
          <p:nvPr/>
        </p:nvGrpSpPr>
        <p:grpSpPr>
          <a:xfrm>
            <a:off x="1084899" y="1634627"/>
            <a:ext cx="2213670" cy="1382692"/>
            <a:chOff x="1224499" y="1795167"/>
            <a:chExt cx="2213670" cy="1382692"/>
          </a:xfrm>
        </p:grpSpPr>
        <p:sp>
          <p:nvSpPr>
            <p:cNvPr id="47" name="淘宝店chenying0907出品 9"/>
            <p:cNvSpPr>
              <a:spLocks/>
            </p:cNvSpPr>
            <p:nvPr/>
          </p:nvSpPr>
          <p:spPr bwMode="auto">
            <a:xfrm flipH="1">
              <a:off x="1224499" y="1795167"/>
              <a:ext cx="2213670" cy="138269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C00000"/>
            </a:solidFill>
            <a:ln>
              <a:noFill/>
            </a:ln>
            <a:extLst/>
          </p:spPr>
          <p:txBody>
            <a:bodyPr vert="horz" wrap="square" lIns="56625" tIns="28312" rIns="56625" bIns="2831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00">
                <a:solidFill>
                  <a:sysClr val="windowText" lastClr="000000"/>
                </a:solidFill>
                <a:latin typeface="Calibri"/>
                <a:ea typeface="宋体"/>
              </a:endParaRPr>
            </a:p>
          </p:txBody>
        </p:sp>
        <p:sp>
          <p:nvSpPr>
            <p:cNvPr id="48" name="淘宝店chenying0907出品 18"/>
            <p:cNvSpPr/>
            <p:nvPr/>
          </p:nvSpPr>
          <p:spPr>
            <a:xfrm>
              <a:off x="1287490" y="2438449"/>
              <a:ext cx="1972102" cy="623223"/>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三、最吃劲的关键阶段</a:t>
              </a:r>
              <a:endParaRPr lang="en-US" altLang="zh-CN"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115073112"/>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12038" y="1195516"/>
            <a:ext cx="3641598" cy="671944"/>
            <a:chOff x="922912" y="823754"/>
            <a:chExt cx="3641598" cy="671944"/>
          </a:xfrm>
        </p:grpSpPr>
        <p:sp>
          <p:nvSpPr>
            <p:cNvPr id="6156" name="淘宝店chenying0907出品 29"/>
            <p:cNvSpPr>
              <a:spLocks noChangeArrowheads="1"/>
            </p:cNvSpPr>
            <p:nvPr/>
          </p:nvSpPr>
          <p:spPr bwMode="auto">
            <a:xfrm>
              <a:off x="1147940" y="1057116"/>
              <a:ext cx="341657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不</a:t>
              </a: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麻痹、不厌战、不松劲，毫不放松抓紧抓实抓细各项防控工作。</a:t>
              </a:r>
              <a:endPar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nvGrpSpPr>
            <p:cNvPr id="6157" name="淘宝店chenying0907出品 50"/>
            <p:cNvGrpSpPr>
              <a:grpSpLocks/>
            </p:cNvGrpSpPr>
            <p:nvPr/>
          </p:nvGrpSpPr>
          <p:grpSpPr bwMode="auto">
            <a:xfrm>
              <a:off x="922912" y="823754"/>
              <a:ext cx="427434" cy="606029"/>
              <a:chOff x="0" y="0"/>
              <a:chExt cx="570354" cy="809083"/>
            </a:xfrm>
          </p:grpSpPr>
          <p:sp>
            <p:nvSpPr>
              <p:cNvPr id="6164" name="淘宝店chenying0907出品 33"/>
              <p:cNvSpPr>
                <a:spLocks noChangeArrowheads="1"/>
              </p:cNvSpPr>
              <p:nvPr/>
            </p:nvSpPr>
            <p:spPr bwMode="auto">
              <a:xfrm>
                <a:off x="0" y="0"/>
                <a:ext cx="570354" cy="801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a:solidFill>
                      <a:srgbClr val="19294B"/>
                    </a:solidFill>
                    <a:latin typeface="微软雅黑 Light" pitchFamily="2" charset="-122"/>
                    <a:ea typeface="微软雅黑 Light" pitchFamily="2" charset="-122"/>
                    <a:sym typeface="微软雅黑 Light" pitchFamily="2" charset="-122"/>
                  </a:rPr>
                  <a:t>1</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6165" name="直角三角形 49"/>
              <p:cNvSpPr>
                <a:spLocks noChangeArrowheads="1"/>
              </p:cNvSpPr>
              <p:nvPr/>
            </p:nvSpPr>
            <p:spPr bwMode="auto">
              <a:xfrm rot="-5559855">
                <a:off x="155637" y="454384"/>
                <a:ext cx="200467" cy="161249"/>
              </a:xfrm>
              <a:prstGeom prst="rtTriangle">
                <a:avLst/>
              </a:prstGeom>
              <a:solidFill>
                <a:srgbClr val="F9F9F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6" name="淘宝店chenying0907出品 37"/>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6" name="组合 5"/>
          <p:cNvGrpSpPr/>
          <p:nvPr/>
        </p:nvGrpSpPr>
        <p:grpSpPr>
          <a:xfrm>
            <a:off x="712038" y="2101007"/>
            <a:ext cx="3714257" cy="701711"/>
            <a:chOff x="811617" y="1751920"/>
            <a:chExt cx="3714257" cy="701711"/>
          </a:xfrm>
        </p:grpSpPr>
        <p:grpSp>
          <p:nvGrpSpPr>
            <p:cNvPr id="6158" name="淘宝店chenying0907出品 51"/>
            <p:cNvGrpSpPr>
              <a:grpSpLocks/>
            </p:cNvGrpSpPr>
            <p:nvPr/>
          </p:nvGrpSpPr>
          <p:grpSpPr bwMode="auto">
            <a:xfrm>
              <a:off x="811617" y="1751920"/>
              <a:ext cx="626269" cy="638173"/>
              <a:chOff x="0" y="0"/>
              <a:chExt cx="836459" cy="850698"/>
            </a:xfrm>
          </p:grpSpPr>
          <p:grpSp>
            <p:nvGrpSpPr>
              <p:cNvPr id="6160" name="淘宝店chenying0907出品 43"/>
              <p:cNvGrpSpPr>
                <a:grpSpLocks/>
              </p:cNvGrpSpPr>
              <p:nvPr/>
            </p:nvGrpSpPr>
            <p:grpSpPr bwMode="auto">
              <a:xfrm>
                <a:off x="0" y="0"/>
                <a:ext cx="836459" cy="850698"/>
                <a:chOff x="0" y="0"/>
                <a:chExt cx="836459" cy="850698"/>
              </a:xfrm>
            </p:grpSpPr>
            <p:sp>
              <p:nvSpPr>
                <p:cNvPr id="6162"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a:solidFill>
                        <a:srgbClr val="19294B"/>
                      </a:solidFill>
                      <a:latin typeface="微软雅黑 Light" pitchFamily="2" charset="-122"/>
                      <a:ea typeface="微软雅黑 Light" pitchFamily="2" charset="-122"/>
                      <a:sym typeface="微软雅黑 Light" pitchFamily="2" charset="-122"/>
                    </a:rPr>
                    <a:t>2</a:t>
                  </a:r>
                  <a:endParaRPr lang="zh-CN" altLang="en-US" sz="3300">
                    <a:solidFill>
                      <a:srgbClr val="19294B"/>
                    </a:solidFill>
                    <a:latin typeface="微软雅黑 Light" pitchFamily="2" charset="-122"/>
                    <a:ea typeface="微软雅黑 Light" pitchFamily="2" charset="-122"/>
                    <a:sym typeface="微软雅黑 Light" pitchFamily="2" charset="-122"/>
                  </a:endParaRPr>
                </a:p>
              </p:txBody>
            </p:sp>
            <p:sp>
              <p:nvSpPr>
                <p:cNvPr id="6163"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161"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159" name="淘宝店chenying0907出品 30"/>
            <p:cNvSpPr>
              <a:spLocks noChangeArrowheads="1"/>
            </p:cNvSpPr>
            <p:nvPr/>
          </p:nvSpPr>
          <p:spPr bwMode="auto">
            <a:xfrm>
              <a:off x="1160470" y="2015049"/>
              <a:ext cx="3365404"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要进一步落实“四集中”措施，集中优势资源和技术力量救治患者。</a:t>
              </a:r>
              <a:endPar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sp>
        <p:nvSpPr>
          <p:cNvPr id="2" name="淘宝店chenying0907出品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667121" y="3032730"/>
            <a:ext cx="3377803" cy="638173"/>
            <a:chOff x="824317" y="2729820"/>
            <a:chExt cx="3377803" cy="638173"/>
          </a:xfrm>
        </p:grpSpPr>
        <p:grpSp>
          <p:nvGrpSpPr>
            <p:cNvPr id="26" name="淘宝店chenying0907出品 51"/>
            <p:cNvGrpSpPr>
              <a:grpSpLocks/>
            </p:cNvGrpSpPr>
            <p:nvPr/>
          </p:nvGrpSpPr>
          <p:grpSpPr bwMode="auto">
            <a:xfrm>
              <a:off x="824317" y="2729820"/>
              <a:ext cx="626269" cy="638173"/>
              <a:chOff x="0" y="0"/>
              <a:chExt cx="836459" cy="850698"/>
            </a:xfrm>
          </p:grpSpPr>
          <p:grpSp>
            <p:nvGrpSpPr>
              <p:cNvPr id="27" name="淘宝店chenying0907出品 43"/>
              <p:cNvGrpSpPr>
                <a:grpSpLocks/>
              </p:cNvGrpSpPr>
              <p:nvPr/>
            </p:nvGrpSpPr>
            <p:grpSpPr bwMode="auto">
              <a:xfrm>
                <a:off x="0" y="0"/>
                <a:ext cx="836459" cy="850698"/>
                <a:chOff x="0" y="0"/>
                <a:chExt cx="836459" cy="850698"/>
              </a:xfrm>
            </p:grpSpPr>
            <p:sp>
              <p:nvSpPr>
                <p:cNvPr id="29"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3</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30"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8"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1" name="淘宝店chenying0907出品 30"/>
            <p:cNvSpPr>
              <a:spLocks noChangeArrowheads="1"/>
            </p:cNvSpPr>
            <p:nvPr/>
          </p:nvSpPr>
          <p:spPr bwMode="auto">
            <a:xfrm>
              <a:off x="1173170" y="2992949"/>
              <a:ext cx="302895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做好出院患者康复医疗工作。</a:t>
              </a:r>
              <a:endPar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8" name="组合 7"/>
          <p:cNvGrpSpPr/>
          <p:nvPr/>
        </p:nvGrpSpPr>
        <p:grpSpPr>
          <a:xfrm>
            <a:off x="667121" y="3953891"/>
            <a:ext cx="3759174" cy="701711"/>
            <a:chOff x="824317" y="3720420"/>
            <a:chExt cx="3759174" cy="701711"/>
          </a:xfrm>
        </p:grpSpPr>
        <p:grpSp>
          <p:nvGrpSpPr>
            <p:cNvPr id="32" name="淘宝店chenying0907出品 51"/>
            <p:cNvGrpSpPr>
              <a:grpSpLocks/>
            </p:cNvGrpSpPr>
            <p:nvPr/>
          </p:nvGrpSpPr>
          <p:grpSpPr bwMode="auto">
            <a:xfrm>
              <a:off x="824317" y="3720420"/>
              <a:ext cx="626269" cy="638173"/>
              <a:chOff x="0" y="0"/>
              <a:chExt cx="836459" cy="850698"/>
            </a:xfrm>
          </p:grpSpPr>
          <p:grpSp>
            <p:nvGrpSpPr>
              <p:cNvPr id="33" name="淘宝店chenying0907出品 43"/>
              <p:cNvGrpSpPr>
                <a:grpSpLocks/>
              </p:cNvGrpSpPr>
              <p:nvPr/>
            </p:nvGrpSpPr>
            <p:grpSpPr bwMode="auto">
              <a:xfrm>
                <a:off x="0" y="0"/>
                <a:ext cx="836459" cy="850698"/>
                <a:chOff x="0" y="0"/>
                <a:chExt cx="836459" cy="850698"/>
              </a:xfrm>
            </p:grpSpPr>
            <p:sp>
              <p:nvSpPr>
                <p:cNvPr id="35"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4</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36"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4"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7" name="淘宝店chenying0907出品 30"/>
            <p:cNvSpPr>
              <a:spLocks noChangeArrowheads="1"/>
            </p:cNvSpPr>
            <p:nvPr/>
          </p:nvSpPr>
          <p:spPr bwMode="auto">
            <a:xfrm>
              <a:off x="1173168" y="3983549"/>
              <a:ext cx="341032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要加强医护力量和医疗资源统筹，兼顾其他患者的日常就医需求，逐步恢复正常医疗秩序。</a:t>
              </a:r>
              <a:endPar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38" name="组合 37"/>
          <p:cNvGrpSpPr/>
          <p:nvPr/>
        </p:nvGrpSpPr>
        <p:grpSpPr>
          <a:xfrm>
            <a:off x="406594" y="129271"/>
            <a:ext cx="3031576" cy="479931"/>
            <a:chOff x="406594" y="129271"/>
            <a:chExt cx="3031576" cy="479931"/>
          </a:xfrm>
        </p:grpSpPr>
        <p:sp>
          <p:nvSpPr>
            <p:cNvPr id="39" name="淘宝店chenying0907出品 22"/>
            <p:cNvSpPr/>
            <p:nvPr/>
          </p:nvSpPr>
          <p:spPr>
            <a:xfrm rot="16200000">
              <a:off x="1687409" y="-1141559"/>
              <a:ext cx="479931" cy="3021591"/>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淘宝店chenying0907出品 28"/>
            <p:cNvSpPr>
              <a:spLocks noChangeArrowheads="1"/>
            </p:cNvSpPr>
            <p:nvPr/>
          </p:nvSpPr>
          <p:spPr bwMode="auto">
            <a:xfrm>
              <a:off x="406594" y="196112"/>
              <a:ext cx="293606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b="1" dirty="0">
                  <a:solidFill>
                    <a:schemeClr val="bg1"/>
                  </a:solidFill>
                  <a:latin typeface="微软雅黑" pitchFamily="34" charset="-122"/>
                  <a:ea typeface="微软雅黑" pitchFamily="34" charset="-122"/>
                  <a:sym typeface="微软雅黑" pitchFamily="34" charset="-122"/>
                </a:rPr>
                <a:t>习近平这样指挥中国战“疫”</a:t>
              </a:r>
            </a:p>
          </p:txBody>
        </p:sp>
      </p:grpSp>
      <p:grpSp>
        <p:nvGrpSpPr>
          <p:cNvPr id="46" name="组合 45"/>
          <p:cNvGrpSpPr/>
          <p:nvPr/>
        </p:nvGrpSpPr>
        <p:grpSpPr>
          <a:xfrm>
            <a:off x="4730969" y="1150292"/>
            <a:ext cx="3854659" cy="886377"/>
            <a:chOff x="824317" y="3720420"/>
            <a:chExt cx="3854659" cy="886377"/>
          </a:xfrm>
        </p:grpSpPr>
        <p:grpSp>
          <p:nvGrpSpPr>
            <p:cNvPr id="47" name="淘宝店chenying0907出品 51"/>
            <p:cNvGrpSpPr>
              <a:grpSpLocks/>
            </p:cNvGrpSpPr>
            <p:nvPr/>
          </p:nvGrpSpPr>
          <p:grpSpPr bwMode="auto">
            <a:xfrm>
              <a:off x="824317" y="3720420"/>
              <a:ext cx="626269" cy="638173"/>
              <a:chOff x="0" y="0"/>
              <a:chExt cx="836459" cy="850698"/>
            </a:xfrm>
          </p:grpSpPr>
          <p:grpSp>
            <p:nvGrpSpPr>
              <p:cNvPr id="49" name="淘宝店chenying0907出品 43"/>
              <p:cNvGrpSpPr>
                <a:grpSpLocks/>
              </p:cNvGrpSpPr>
              <p:nvPr/>
            </p:nvGrpSpPr>
            <p:grpSpPr bwMode="auto">
              <a:xfrm>
                <a:off x="0" y="0"/>
                <a:ext cx="836459" cy="850698"/>
                <a:chOff x="0" y="0"/>
                <a:chExt cx="836459" cy="850698"/>
              </a:xfrm>
            </p:grpSpPr>
            <p:sp>
              <p:nvSpPr>
                <p:cNvPr id="51"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5</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52"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0"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48" name="淘宝店chenying0907出品 30"/>
            <p:cNvSpPr>
              <a:spLocks noChangeArrowheads="1"/>
            </p:cNvSpPr>
            <p:nvPr/>
          </p:nvSpPr>
          <p:spPr bwMode="auto">
            <a:xfrm>
              <a:off x="1173169" y="3983549"/>
              <a:ext cx="3505807"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要在做好健康管理、落实防控措施的前提下，采取“点对点、一站式”的办法。集中精准输送务工人员安全返岗，帮助外地滞留在鄂人员安全有序返乡。</a:t>
              </a:r>
              <a:endPar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53" name="组合 52"/>
          <p:cNvGrpSpPr/>
          <p:nvPr/>
        </p:nvGrpSpPr>
        <p:grpSpPr>
          <a:xfrm>
            <a:off x="4804980" y="2081168"/>
            <a:ext cx="3859328" cy="701711"/>
            <a:chOff x="824317" y="3720420"/>
            <a:chExt cx="3859328" cy="701711"/>
          </a:xfrm>
        </p:grpSpPr>
        <p:grpSp>
          <p:nvGrpSpPr>
            <p:cNvPr id="54" name="淘宝店chenying0907出品 51"/>
            <p:cNvGrpSpPr>
              <a:grpSpLocks/>
            </p:cNvGrpSpPr>
            <p:nvPr/>
          </p:nvGrpSpPr>
          <p:grpSpPr bwMode="auto">
            <a:xfrm>
              <a:off x="824317" y="3720420"/>
              <a:ext cx="626269" cy="638173"/>
              <a:chOff x="0" y="0"/>
              <a:chExt cx="836459" cy="850698"/>
            </a:xfrm>
          </p:grpSpPr>
          <p:grpSp>
            <p:nvGrpSpPr>
              <p:cNvPr id="56" name="淘宝店chenying0907出品 43"/>
              <p:cNvGrpSpPr>
                <a:grpSpLocks/>
              </p:cNvGrpSpPr>
              <p:nvPr/>
            </p:nvGrpSpPr>
            <p:grpSpPr bwMode="auto">
              <a:xfrm>
                <a:off x="0" y="0"/>
                <a:ext cx="836459" cy="850698"/>
                <a:chOff x="0" y="0"/>
                <a:chExt cx="836459" cy="850698"/>
              </a:xfrm>
            </p:grpSpPr>
            <p:sp>
              <p:nvSpPr>
                <p:cNvPr id="58"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6</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59"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7"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5" name="淘宝店chenying0907出品 30"/>
            <p:cNvSpPr>
              <a:spLocks noChangeArrowheads="1"/>
            </p:cNvSpPr>
            <p:nvPr/>
          </p:nvSpPr>
          <p:spPr bwMode="auto">
            <a:xfrm>
              <a:off x="1173169" y="3983549"/>
              <a:ext cx="351047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要在加强防控的前提下，采取差异化策略，适时启动分区分级、分类分时、有条件的复工复产。</a:t>
              </a:r>
              <a:endPar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60" name="组合 59"/>
          <p:cNvGrpSpPr/>
          <p:nvPr/>
        </p:nvGrpSpPr>
        <p:grpSpPr>
          <a:xfrm>
            <a:off x="4744023" y="2994666"/>
            <a:ext cx="3900787" cy="1071042"/>
            <a:chOff x="824317" y="3720420"/>
            <a:chExt cx="3900787" cy="1071042"/>
          </a:xfrm>
        </p:grpSpPr>
        <p:grpSp>
          <p:nvGrpSpPr>
            <p:cNvPr id="61" name="淘宝店chenying0907出品 51"/>
            <p:cNvGrpSpPr>
              <a:grpSpLocks/>
            </p:cNvGrpSpPr>
            <p:nvPr/>
          </p:nvGrpSpPr>
          <p:grpSpPr bwMode="auto">
            <a:xfrm>
              <a:off x="824317" y="3720420"/>
              <a:ext cx="626269" cy="638173"/>
              <a:chOff x="0" y="0"/>
              <a:chExt cx="836459" cy="850698"/>
            </a:xfrm>
          </p:grpSpPr>
          <p:grpSp>
            <p:nvGrpSpPr>
              <p:cNvPr id="63" name="淘宝店chenying0907出品 43"/>
              <p:cNvGrpSpPr>
                <a:grpSpLocks/>
              </p:cNvGrpSpPr>
              <p:nvPr/>
            </p:nvGrpSpPr>
            <p:grpSpPr bwMode="auto">
              <a:xfrm>
                <a:off x="0" y="0"/>
                <a:ext cx="836459" cy="850698"/>
                <a:chOff x="0" y="0"/>
                <a:chExt cx="836459" cy="850698"/>
              </a:xfrm>
            </p:grpSpPr>
            <p:sp>
              <p:nvSpPr>
                <p:cNvPr id="65"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7</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66"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4"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2" name="淘宝店chenying0907出品 30"/>
            <p:cNvSpPr>
              <a:spLocks noChangeArrowheads="1"/>
            </p:cNvSpPr>
            <p:nvPr/>
          </p:nvSpPr>
          <p:spPr bwMode="auto">
            <a:xfrm>
              <a:off x="1173169" y="3983549"/>
              <a:ext cx="3551935"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要落实落细国家出台的一系列支持政策，有针对性地开展援企、稳岗、扩就业等工作，强化“六稳”举措，统筹抓好春耕生产、农民就业增收等工作，坚决抓好脱贫攻坚各项任务。</a:t>
              </a:r>
              <a:endPar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grpSp>
        <p:nvGrpSpPr>
          <p:cNvPr id="67" name="组合 66"/>
          <p:cNvGrpSpPr/>
          <p:nvPr/>
        </p:nvGrpSpPr>
        <p:grpSpPr>
          <a:xfrm>
            <a:off x="4710949" y="3953891"/>
            <a:ext cx="3887733" cy="886377"/>
            <a:chOff x="824317" y="3720420"/>
            <a:chExt cx="3887733" cy="886377"/>
          </a:xfrm>
        </p:grpSpPr>
        <p:grpSp>
          <p:nvGrpSpPr>
            <p:cNvPr id="68" name="淘宝店chenying0907出品 51"/>
            <p:cNvGrpSpPr>
              <a:grpSpLocks/>
            </p:cNvGrpSpPr>
            <p:nvPr/>
          </p:nvGrpSpPr>
          <p:grpSpPr bwMode="auto">
            <a:xfrm>
              <a:off x="824317" y="3720420"/>
              <a:ext cx="626269" cy="638173"/>
              <a:chOff x="0" y="0"/>
              <a:chExt cx="836459" cy="850698"/>
            </a:xfrm>
          </p:grpSpPr>
          <p:grpSp>
            <p:nvGrpSpPr>
              <p:cNvPr id="70" name="淘宝店chenying0907出品 43"/>
              <p:cNvGrpSpPr>
                <a:grpSpLocks/>
              </p:cNvGrpSpPr>
              <p:nvPr/>
            </p:nvGrpSpPr>
            <p:grpSpPr bwMode="auto">
              <a:xfrm>
                <a:off x="0" y="0"/>
                <a:ext cx="836459" cy="850698"/>
                <a:chOff x="0" y="0"/>
                <a:chExt cx="836459" cy="850698"/>
              </a:xfrm>
            </p:grpSpPr>
            <p:sp>
              <p:nvSpPr>
                <p:cNvPr id="72" name="淘宝店chenying0907出品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8</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73"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1" name="淘宝店chenying0907出品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 name="淘宝店chenying0907出品 30"/>
            <p:cNvSpPr>
              <a:spLocks noChangeArrowheads="1"/>
            </p:cNvSpPr>
            <p:nvPr/>
          </p:nvSpPr>
          <p:spPr bwMode="auto">
            <a:xfrm>
              <a:off x="1173170" y="3983549"/>
              <a:ext cx="353888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中央和国家机关各部委要继续加大对湖北的支持力度，帮助湖北解决实际困难和具体问题，早日全面步入正常轨道。</a:t>
              </a:r>
              <a:endPar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endParaRPr>
            </a:p>
          </p:txBody>
        </p:sp>
      </p:grpSp>
      <p:sp>
        <p:nvSpPr>
          <p:cNvPr id="74" name="矩形 73"/>
          <p:cNvSpPr/>
          <p:nvPr/>
        </p:nvSpPr>
        <p:spPr>
          <a:xfrm>
            <a:off x="811908" y="749112"/>
            <a:ext cx="2530752" cy="315447"/>
          </a:xfrm>
          <a:prstGeom prst="rect">
            <a:avLst/>
          </a:prstGeom>
        </p:spPr>
        <p:txBody>
          <a:bodyPr wrap="square" lIns="68555" tIns="34278" rIns="68555" bIns="34278">
            <a:spAutoFit/>
          </a:bodyPr>
          <a:lstStyle/>
          <a:p>
            <a:r>
              <a:rPr lang="zh-CN" altLang="en-US" sz="1600" b="1" dirty="0" smtClean="0">
                <a:solidFill>
                  <a:srgbClr val="C00000"/>
                </a:solidFill>
                <a:latin typeface="微软雅黑" pitchFamily="34" charset="-122"/>
                <a:ea typeface="微软雅黑" pitchFamily="34" charset="-122"/>
              </a:rPr>
              <a:t>四、取得阶段性重要成果</a:t>
            </a:r>
            <a:endParaRPr lang="en-US" altLang="zh-CN" sz="1600" b="1" dirty="0">
              <a:solidFill>
                <a:srgbClr val="C00000"/>
              </a:solidFill>
              <a:latin typeface="微软雅黑" pitchFamily="34" charset="-122"/>
              <a:ea typeface="微软雅黑" pitchFamily="34" charset="-122"/>
            </a:endParaRPr>
          </a:p>
        </p:txBody>
      </p:sp>
      <p:sp>
        <p:nvSpPr>
          <p:cNvPr id="75" name="矩形 47"/>
          <p:cNvSpPr>
            <a:spLocks noChangeArrowheads="1"/>
          </p:cNvSpPr>
          <p:nvPr/>
        </p:nvSpPr>
        <p:spPr bwMode="auto">
          <a:xfrm>
            <a:off x="3342660" y="793874"/>
            <a:ext cx="5752891" cy="253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b="1" dirty="0" smtClean="0">
                <a:solidFill>
                  <a:schemeClr val="tx1">
                    <a:lumMod val="75000"/>
                    <a:lumOff val="25000"/>
                  </a:schemeClr>
                </a:solidFill>
                <a:sym typeface="微软雅黑" pitchFamily="34" charset="-122"/>
              </a:rPr>
              <a:t>疫情防控要慎终如始，适时启动分区分级、分类分时、有条件的复工复产。</a:t>
            </a:r>
            <a:endParaRPr lang="zh-CN" altLang="en-US" sz="1000" b="1" dirty="0">
              <a:solidFill>
                <a:schemeClr val="tx1">
                  <a:lumMod val="75000"/>
                  <a:lumOff val="25000"/>
                </a:schemeClr>
              </a:solidFill>
              <a:sym typeface="微软雅黑" pitchFamily="34" charset="-122"/>
            </a:endParaRPr>
          </a:p>
        </p:txBody>
      </p:sp>
    </p:spTree>
    <p:extLst>
      <p:ext uri="{BB962C8B-B14F-4D97-AF65-F5344CB8AC3E}">
        <p14:creationId xmlns:p14="http://schemas.microsoft.com/office/powerpoint/2010/main" val="372232020"/>
      </p:ext>
    </p:extLst>
  </p:cSld>
  <p:clrMapOvr>
    <a:masterClrMapping/>
  </p:clrMapOvr>
  <p:transition spd="med">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847767288c16c5405f8e4e4effda882e8afce954"/>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1244</TotalTime>
  <Pages>0</Pages>
  <Words>2640</Words>
  <Characters>0</Characters>
  <Application>Microsoft Office PowerPoint</Application>
  <DocSecurity>0</DocSecurity>
  <PresentationFormat>全屏显示(16:9)</PresentationFormat>
  <Lines>0</Lines>
  <Paragraphs>184</Paragraphs>
  <Slides>18</Slides>
  <Notes>18</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黑体</vt:lpstr>
      <vt:lpstr>迷你简黄草</vt:lpstr>
      <vt:lpstr>宋体</vt:lpstr>
      <vt:lpstr>微软雅黑</vt:lpstr>
      <vt:lpstr>微软雅黑 Light</vt:lpstr>
      <vt:lpstr>叶根友毛笔行书简体</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zyw</dc:creator>
  <cp:lastModifiedBy>Sky123.Org</cp:lastModifiedBy>
  <cp:revision>189</cp:revision>
  <dcterms:created xsi:type="dcterms:W3CDTF">2014-09-14T09:43:00Z</dcterms:created>
  <dcterms:modified xsi:type="dcterms:W3CDTF">2020-06-11T08:05:19Z</dcterms:modified>
  <cp:contentStatus>最终状态</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y fmtid="{D5CDD505-2E9C-101B-9397-08002B2CF9AE}" pid="3" name="_MarkAsFinal">
    <vt:bool>true</vt:bool>
  </property>
</Properties>
</file>